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17" r:id="rId2"/>
    <p:sldId id="293" r:id="rId3"/>
    <p:sldId id="264" r:id="rId4"/>
    <p:sldId id="309" r:id="rId5"/>
    <p:sldId id="290" r:id="rId6"/>
    <p:sldId id="319" r:id="rId7"/>
    <p:sldId id="310" r:id="rId8"/>
    <p:sldId id="274" r:id="rId9"/>
    <p:sldId id="321" r:id="rId10"/>
    <p:sldId id="322" r:id="rId11"/>
    <p:sldId id="326" r:id="rId12"/>
    <p:sldId id="323" r:id="rId13"/>
    <p:sldId id="324" r:id="rId14"/>
    <p:sldId id="311" r:id="rId15"/>
    <p:sldId id="287" r:id="rId16"/>
    <p:sldId id="318" r:id="rId17"/>
    <p:sldId id="299" r:id="rId18"/>
    <p:sldId id="312" r:id="rId19"/>
    <p:sldId id="278" r:id="rId20"/>
    <p:sldId id="313" r:id="rId21"/>
    <p:sldId id="320" r:id="rId22"/>
    <p:sldId id="302" r:id="rId23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00"/>
    <a:srgbClr val="005DA2"/>
    <a:srgbClr val="3992DB"/>
    <a:srgbClr val="0F1836"/>
    <a:srgbClr val="FDFDFD"/>
    <a:srgbClr val="D9D9D9"/>
    <a:srgbClr val="DC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3" autoAdjust="0"/>
    <p:restoredTop sz="86815" autoAdjust="0"/>
  </p:normalViewPr>
  <p:slideViewPr>
    <p:cSldViewPr>
      <p:cViewPr varScale="1">
        <p:scale>
          <a:sx n="133" d="100"/>
          <a:sy n="133" d="100"/>
        </p:scale>
        <p:origin x="192" y="2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97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85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用户中心家长注册登录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获取短信验证码、灰度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138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等号段，规模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1/20</a:t>
            </a:r>
            <a:endParaRPr lang="en-GB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36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9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260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实现发短信的动作上线，包括模板签名等信息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517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18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7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8100392" y="241995"/>
            <a:ext cx="6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800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18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p:transition spd="slow" advTm="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p:transition spd="slow" advTm="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spd="slow" advTm="0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2389066" y="1825140"/>
            <a:ext cx="6365627" cy="502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一站式业务平台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通知中心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5"/>
          <p:cNvCxnSpPr>
            <a:cxnSpLocks noChangeShapeType="1"/>
          </p:cNvCxnSpPr>
          <p:nvPr/>
        </p:nvCxnSpPr>
        <p:spPr bwMode="auto">
          <a:xfrm flipH="1">
            <a:off x="3923928" y="2486603"/>
            <a:ext cx="4617801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矩形 9"/>
          <p:cNvSpPr>
            <a:spLocks noChangeArrowheads="1"/>
          </p:cNvSpPr>
          <p:nvPr/>
        </p:nvSpPr>
        <p:spPr bwMode="auto">
          <a:xfrm>
            <a:off x="8763956" y="1898129"/>
            <a:ext cx="380044" cy="1609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57" tIns="34279" rIns="68557" bIns="34279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8120850" y="3071925"/>
            <a:ext cx="432048" cy="432834"/>
            <a:chOff x="6084168" y="1274820"/>
            <a:chExt cx="432048" cy="432834"/>
          </a:xfrm>
        </p:grpSpPr>
        <p:sp>
          <p:nvSpPr>
            <p:cNvPr id="50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51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24706" y="3072318"/>
            <a:ext cx="432048" cy="432048"/>
            <a:chOff x="4788024" y="1275213"/>
            <a:chExt cx="432048" cy="432048"/>
          </a:xfrm>
        </p:grpSpPr>
        <p:sp>
          <p:nvSpPr>
            <p:cNvPr id="53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54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472778" y="3071925"/>
            <a:ext cx="432833" cy="432834"/>
            <a:chOff x="5436096" y="1274820"/>
            <a:chExt cx="432833" cy="432834"/>
          </a:xfrm>
        </p:grpSpPr>
        <p:sp>
          <p:nvSpPr>
            <p:cNvPr id="56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57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528562" y="3071925"/>
            <a:ext cx="432833" cy="432834"/>
            <a:chOff x="3491880" y="1274820"/>
            <a:chExt cx="432833" cy="432834"/>
          </a:xfrm>
        </p:grpSpPr>
        <p:sp>
          <p:nvSpPr>
            <p:cNvPr id="59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60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176634" y="3071925"/>
            <a:ext cx="432833" cy="432834"/>
            <a:chOff x="4139952" y="1274820"/>
            <a:chExt cx="432833" cy="432834"/>
          </a:xfrm>
        </p:grpSpPr>
        <p:sp>
          <p:nvSpPr>
            <p:cNvPr id="62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63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670959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  <p:bldP spid="47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57880" y="200199"/>
            <a:ext cx="292203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整体方案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消息发送模块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028" y="926203"/>
            <a:ext cx="3600400" cy="13804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2040" y="987574"/>
            <a:ext cx="3748893" cy="15554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8100" y="3230459"/>
            <a:ext cx="6676435" cy="1728192"/>
          </a:xfrm>
          <a:prstGeom prst="rect">
            <a:avLst/>
          </a:prstGeom>
        </p:spPr>
      </p:pic>
      <p:sp>
        <p:nvSpPr>
          <p:cNvPr id="15" name="TextBox 28"/>
          <p:cNvSpPr txBox="1"/>
          <p:nvPr/>
        </p:nvSpPr>
        <p:spPr>
          <a:xfrm>
            <a:off x="2182196" y="2590110"/>
            <a:ext cx="5688632" cy="551689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消费接入队列消息，调用第三方，发送短信、邮件等消息。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将消息发送状态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DTO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对象发送到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RabbitMQ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存储队列中去。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638812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57880" y="200199"/>
            <a:ext cx="292203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整体方案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 1794"/>
          <p:cNvSpPr/>
          <p:nvPr/>
        </p:nvSpPr>
        <p:spPr>
          <a:xfrm>
            <a:off x="175928" y="2935706"/>
            <a:ext cx="1080120" cy="4417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25354" y="2973798"/>
            <a:ext cx="781267" cy="36556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796"/>
          <p:cNvSpPr/>
          <p:nvPr/>
        </p:nvSpPr>
        <p:spPr>
          <a:xfrm>
            <a:off x="1721914" y="2935706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727729" y="3003303"/>
            <a:ext cx="1407470" cy="30655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定时消息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796"/>
          <p:cNvSpPr/>
          <p:nvPr/>
        </p:nvSpPr>
        <p:spPr>
          <a:xfrm>
            <a:off x="1725930" y="4178801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>
              <a:solidFill>
                <a:srgbClr val="00B050"/>
              </a:solidFill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731745" y="4246398"/>
            <a:ext cx="1407470" cy="30655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系统异常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 1796"/>
          <p:cNvSpPr/>
          <p:nvPr/>
        </p:nvSpPr>
        <p:spPr>
          <a:xfrm>
            <a:off x="3619212" y="1625014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F7960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11" name="Shape 1798"/>
          <p:cNvSpPr/>
          <p:nvPr/>
        </p:nvSpPr>
        <p:spPr>
          <a:xfrm>
            <a:off x="5442673" y="843558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F7960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12" name="Shape 1802"/>
          <p:cNvSpPr/>
          <p:nvPr/>
        </p:nvSpPr>
        <p:spPr>
          <a:xfrm>
            <a:off x="5446578" y="1625734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F7960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625027" y="1692611"/>
            <a:ext cx="1407470" cy="30655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第三方模块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5448487" y="911155"/>
            <a:ext cx="1407470" cy="3065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网络波动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5457155" y="1692611"/>
            <a:ext cx="1407470" cy="3065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获取同步结果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 1802"/>
          <p:cNvSpPr/>
          <p:nvPr/>
        </p:nvSpPr>
        <p:spPr>
          <a:xfrm>
            <a:off x="5457155" y="2554658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F7960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5467732" y="2621535"/>
            <a:ext cx="1407470" cy="3065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获取转态报告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4995740" y="914734"/>
            <a:ext cx="485601" cy="1985926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F796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Shape 1796"/>
          <p:cNvSpPr/>
          <p:nvPr/>
        </p:nvSpPr>
        <p:spPr>
          <a:xfrm>
            <a:off x="1747004" y="1625014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F7960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>
              <a:solidFill>
                <a:srgbClr val="FFC000"/>
              </a:solidFill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1752819" y="1692611"/>
            <a:ext cx="1407470" cy="30655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及时消息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1242128" y="1881695"/>
            <a:ext cx="485601" cy="2634271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TextBox 20"/>
          <p:cNvSpPr txBox="1"/>
          <p:nvPr/>
        </p:nvSpPr>
        <p:spPr>
          <a:xfrm>
            <a:off x="7092280" y="915566"/>
            <a:ext cx="1511902" cy="256224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接入队列，消息重发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7084658" y="1707654"/>
            <a:ext cx="1511902" cy="256224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队列，消息存储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Shape 1800"/>
          <p:cNvSpPr/>
          <p:nvPr/>
        </p:nvSpPr>
        <p:spPr>
          <a:xfrm>
            <a:off x="3572189" y="2939964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25" name="Text Placeholder 3"/>
          <p:cNvSpPr txBox="1">
            <a:spLocks/>
          </p:cNvSpPr>
          <p:nvPr/>
        </p:nvSpPr>
        <p:spPr>
          <a:xfrm>
            <a:off x="3578004" y="3007561"/>
            <a:ext cx="1407470" cy="3065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定时模块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5363299" y="3035606"/>
            <a:ext cx="1719093" cy="256224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Redis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Zest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，接入队列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0"/>
          <p:cNvSpPr txBox="1"/>
          <p:nvPr/>
        </p:nvSpPr>
        <p:spPr>
          <a:xfrm>
            <a:off x="7082393" y="2643758"/>
            <a:ext cx="1511902" cy="256224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队列，消息存储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3572811" y="4296675"/>
            <a:ext cx="1869862" cy="256224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存储队列，避免消息丢失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1976085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  <p:bldP spid="7" grpId="0" build="p"/>
      <p:bldP spid="8" grpId="0" animBg="1"/>
      <p:bldP spid="9" grpId="0" build="p"/>
      <p:bldP spid="10" grpId="0" animBg="1"/>
      <p:bldP spid="11" grpId="0" animBg="1"/>
      <p:bldP spid="12" grpId="0" animBg="1"/>
      <p:bldP spid="13" grpId="0" build="p"/>
      <p:bldP spid="14" grpId="0"/>
      <p:bldP spid="15" grpId="0"/>
      <p:bldP spid="16" grpId="0" animBg="1"/>
      <p:bldP spid="17" grpId="0"/>
      <p:bldP spid="18" grpId="0" animBg="1"/>
      <p:bldP spid="19" grpId="0" animBg="1"/>
      <p:bldP spid="20" grpId="0" build="p"/>
      <p:bldP spid="21" grpId="0" animBg="1"/>
      <p:bldP spid="22" grpId="0"/>
      <p:bldP spid="23" grpId="0"/>
      <p:bldP spid="24" grpId="0" animBg="1"/>
      <p:bldP spid="25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57880" y="200199"/>
            <a:ext cx="292203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整体方案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配置管理模块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5736" y="2484918"/>
            <a:ext cx="4572000" cy="6093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消息的模板、签名、第三方平台、优先级信息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数据库进行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90" y="875844"/>
            <a:ext cx="6607111" cy="1402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3300720"/>
            <a:ext cx="8064896" cy="7944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1" y="4251456"/>
            <a:ext cx="8163051" cy="58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23500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57880" y="200199"/>
            <a:ext cx="292203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整体方案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消息存储模块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0"/>
          <p:cNvSpPr txBox="1"/>
          <p:nvPr/>
        </p:nvSpPr>
        <p:spPr>
          <a:xfrm>
            <a:off x="780180" y="2292426"/>
            <a:ext cx="1980220" cy="551689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发送转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落库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方回调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信息落库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D8D9DA"/>
              </a:clrFrom>
              <a:clrTo>
                <a:srgbClr val="D8D9D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0400" y="1211451"/>
            <a:ext cx="2032000" cy="863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4F2F3"/>
              </a:clrFrom>
              <a:clrTo>
                <a:srgbClr val="F4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4988" y="3480660"/>
            <a:ext cx="2959100" cy="876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064" y="658174"/>
            <a:ext cx="3024336" cy="22627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064" y="2960094"/>
            <a:ext cx="3388851" cy="19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0029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170694" y="177982"/>
            <a:chExt cx="3936003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977976" y="2211710"/>
            <a:ext cx="5050408" cy="62325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对接流程</a:t>
            </a:r>
            <a:endParaRPr lang="en-GB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940152" y="1274820"/>
            <a:ext cx="432048" cy="432834"/>
            <a:chOff x="6084168" y="1274820"/>
            <a:chExt cx="432048" cy="432834"/>
          </a:xfrm>
        </p:grpSpPr>
        <p:sp>
          <p:nvSpPr>
            <p:cNvPr id="11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2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4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5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92080" y="1274820"/>
            <a:ext cx="432833" cy="432834"/>
            <a:chOff x="5436096" y="1274820"/>
            <a:chExt cx="432833" cy="432834"/>
          </a:xfrm>
        </p:grpSpPr>
        <p:sp>
          <p:nvSpPr>
            <p:cNvPr id="17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47864" y="1274820"/>
            <a:ext cx="432833" cy="432834"/>
            <a:chOff x="3491880" y="1274820"/>
            <a:chExt cx="432833" cy="432834"/>
          </a:xfrm>
        </p:grpSpPr>
        <p:sp>
          <p:nvSpPr>
            <p:cNvPr id="20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1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95936" y="1274820"/>
            <a:ext cx="432833" cy="432834"/>
            <a:chOff x="4139952" y="1274820"/>
            <a:chExt cx="432833" cy="432834"/>
          </a:xfrm>
        </p:grpSpPr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4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683315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对接流程和演示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Group 337"/>
          <p:cNvGrpSpPr/>
          <p:nvPr/>
        </p:nvGrpSpPr>
        <p:grpSpPr>
          <a:xfrm>
            <a:off x="1340501" y="1178883"/>
            <a:ext cx="1647323" cy="1077093"/>
            <a:chOff x="1" y="0"/>
            <a:chExt cx="4392858" cy="2872248"/>
          </a:xfrm>
        </p:grpSpPr>
        <p:sp>
          <p:nvSpPr>
            <p:cNvPr id="18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Shape 335"/>
            <p:cNvSpPr/>
            <p:nvPr/>
          </p:nvSpPr>
          <p:spPr>
            <a:xfrm>
              <a:off x="1699296" y="1207643"/>
              <a:ext cx="1641473" cy="492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邮件申请</a:t>
              </a:r>
              <a:endParaRPr lang="id-ID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20" name="Group 342"/>
          <p:cNvGrpSpPr/>
          <p:nvPr/>
        </p:nvGrpSpPr>
        <p:grpSpPr>
          <a:xfrm>
            <a:off x="2775235" y="1178883"/>
            <a:ext cx="1647323" cy="1077093"/>
            <a:chOff x="0" y="0"/>
            <a:chExt cx="4392859" cy="2872248"/>
          </a:xfrm>
        </p:grpSpPr>
        <p:sp>
          <p:nvSpPr>
            <p:cNvPr id="21" name="Shape 33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Shape 340"/>
            <p:cNvSpPr/>
            <p:nvPr/>
          </p:nvSpPr>
          <p:spPr>
            <a:xfrm>
              <a:off x="1194479" y="1289712"/>
              <a:ext cx="285243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提供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platform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、</a:t>
              </a:r>
              <a:r>
                <a:rPr lang="en-US" altLang="zh-CN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accessKey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、</a:t>
              </a:r>
              <a:r>
                <a:rPr lang="en-US" altLang="zh-CN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templateId</a:t>
              </a:r>
              <a:endParaRPr lang="id-ID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23" name="Group 347"/>
          <p:cNvGrpSpPr/>
          <p:nvPr/>
        </p:nvGrpSpPr>
        <p:grpSpPr>
          <a:xfrm>
            <a:off x="4245416" y="1178883"/>
            <a:ext cx="1647323" cy="1077093"/>
            <a:chOff x="0" y="0"/>
            <a:chExt cx="4392859" cy="2872248"/>
          </a:xfrm>
        </p:grpSpPr>
        <p:sp>
          <p:nvSpPr>
            <p:cNvPr id="24" name="Shape 34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Shape 345"/>
            <p:cNvSpPr/>
            <p:nvPr/>
          </p:nvSpPr>
          <p:spPr>
            <a:xfrm>
              <a:off x="1086541" y="1289712"/>
              <a:ext cx="297247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SDK/URL</a:t>
              </a:r>
              <a:endParaRPr lang="id-ID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26" name="Group 352"/>
          <p:cNvGrpSpPr/>
          <p:nvPr/>
        </p:nvGrpSpPr>
        <p:grpSpPr>
          <a:xfrm>
            <a:off x="5703486" y="1178883"/>
            <a:ext cx="1647322" cy="1077093"/>
            <a:chOff x="0" y="0"/>
            <a:chExt cx="4392859" cy="2872248"/>
          </a:xfrm>
        </p:grpSpPr>
        <p:sp>
          <p:nvSpPr>
            <p:cNvPr id="27" name="Shape 34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Shape 350"/>
            <p:cNvSpPr/>
            <p:nvPr/>
          </p:nvSpPr>
          <p:spPr>
            <a:xfrm>
              <a:off x="1186403" y="1289712"/>
              <a:ext cx="2924718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消息发送</a:t>
              </a:r>
              <a:endParaRPr lang="id-ID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32" name="Group 360"/>
          <p:cNvGrpSpPr/>
          <p:nvPr/>
        </p:nvGrpSpPr>
        <p:grpSpPr>
          <a:xfrm>
            <a:off x="2004676" y="2102039"/>
            <a:ext cx="318973" cy="318973"/>
            <a:chOff x="0" y="0"/>
            <a:chExt cx="850594" cy="850594"/>
          </a:xfrm>
        </p:grpSpPr>
        <p:sp>
          <p:nvSpPr>
            <p:cNvPr id="33" name="Shape 358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359"/>
            <p:cNvSpPr/>
            <p:nvPr/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5" name="Group 363"/>
          <p:cNvGrpSpPr/>
          <p:nvPr/>
        </p:nvGrpSpPr>
        <p:grpSpPr>
          <a:xfrm>
            <a:off x="3442438" y="2102039"/>
            <a:ext cx="318973" cy="318973"/>
            <a:chOff x="0" y="0"/>
            <a:chExt cx="850594" cy="850594"/>
          </a:xfrm>
        </p:grpSpPr>
        <p:sp>
          <p:nvSpPr>
            <p:cNvPr id="36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Shape 362"/>
            <p:cNvSpPr/>
            <p:nvPr/>
          </p:nvSpPr>
          <p:spPr>
            <a:xfrm>
              <a:off x="311484" y="179076"/>
              <a:ext cx="227626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8" name="Group 366"/>
          <p:cNvGrpSpPr/>
          <p:nvPr/>
        </p:nvGrpSpPr>
        <p:grpSpPr>
          <a:xfrm>
            <a:off x="4909591" y="2102039"/>
            <a:ext cx="318973" cy="318973"/>
            <a:chOff x="0" y="0"/>
            <a:chExt cx="850594" cy="850594"/>
          </a:xfrm>
        </p:grpSpPr>
        <p:sp>
          <p:nvSpPr>
            <p:cNvPr id="39" name="Shape 364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Shape 365"/>
            <p:cNvSpPr/>
            <p:nvPr/>
          </p:nvSpPr>
          <p:spPr>
            <a:xfrm>
              <a:off x="311484" y="179076"/>
              <a:ext cx="227626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41" name="Group 369"/>
          <p:cNvGrpSpPr/>
          <p:nvPr/>
        </p:nvGrpSpPr>
        <p:grpSpPr>
          <a:xfrm>
            <a:off x="6367660" y="2102039"/>
            <a:ext cx="318973" cy="318973"/>
            <a:chOff x="0" y="0"/>
            <a:chExt cx="850594" cy="850594"/>
          </a:xfrm>
        </p:grpSpPr>
        <p:sp>
          <p:nvSpPr>
            <p:cNvPr id="42" name="Shape 367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Shape 368"/>
            <p:cNvSpPr/>
            <p:nvPr/>
          </p:nvSpPr>
          <p:spPr>
            <a:xfrm>
              <a:off x="243825" y="114147"/>
              <a:ext cx="36294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232798"/>
              </p:ext>
            </p:extLst>
          </p:nvPr>
        </p:nvGraphicFramePr>
        <p:xfrm>
          <a:off x="906691" y="2855183"/>
          <a:ext cx="6772275" cy="13264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9200"/>
                <a:gridCol w="4283075"/>
              </a:tblGrid>
              <a:tr h="128225">
                <a:tc>
                  <a:txBody>
                    <a:bodyPr/>
                    <a:lstStyle/>
                    <a:p>
                      <a:pPr marL="5842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业务系统中文名称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学而思</a:t>
                      </a: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APP</a:t>
                      </a:r>
                      <a:endParaRPr lang="zh-CN" sz="105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128225">
                <a:tc>
                  <a:txBody>
                    <a:bodyPr/>
                    <a:lstStyle/>
                    <a:p>
                      <a:pPr marL="5842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业务系统中文拼音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sz="1050" kern="1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xueersiAPP</a:t>
                      </a:r>
                      <a:endParaRPr lang="zh-CN" sz="105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128225">
                <a:tc>
                  <a:txBody>
                    <a:bodyPr/>
                    <a:lstStyle/>
                    <a:p>
                      <a:pPr marL="5842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消息业务</a:t>
                      </a: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</a:t>
                      </a: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短信通知</a:t>
                      </a: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短信验证码</a:t>
                      </a: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邮件</a:t>
                      </a: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)</a:t>
                      </a:r>
                      <a:endParaRPr lang="zh-CN" sz="105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短信通知</a:t>
                      </a:r>
                    </a:p>
                  </a:txBody>
                  <a:tcPr marL="68580" marR="68580" marT="0" marB="0"/>
                </a:tc>
              </a:tr>
              <a:tr h="256450">
                <a:tc>
                  <a:txBody>
                    <a:bodyPr/>
                    <a:lstStyle/>
                    <a:p>
                      <a:pPr marL="5842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消息模板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[</a:t>
                      </a: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学而思</a:t>
                      </a: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] </a:t>
                      </a: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家长您好，您孩子报名的课程 </a:t>
                      </a:r>
                      <a:r>
                        <a:rPr lang="en-US" altLang="zh-CN" sz="1050" kern="100" dirty="0" smtClean="0">
                          <a:effectLst/>
                          <a:highlight>
                            <a:srgbClr val="D3D3D3"/>
                          </a:highligh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${</a:t>
                      </a:r>
                      <a:r>
                        <a:rPr lang="en-US" altLang="zh-CN" sz="1050" kern="100" dirty="0" err="1" smtClean="0">
                          <a:effectLst/>
                          <a:highlight>
                            <a:srgbClr val="D3D3D3"/>
                          </a:highligh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className</a:t>
                      </a:r>
                      <a:r>
                        <a:rPr lang="en-US" altLang="zh-CN" sz="1050" kern="100" dirty="0" smtClean="0">
                          <a:effectLst/>
                          <a:highlight>
                            <a:srgbClr val="D3D3D3"/>
                          </a:highligh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}</a:t>
                      </a:r>
                      <a:r>
                        <a:rPr lang="zh-CN" sz="1050" kern="1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明天有课，上课时间</a:t>
                      </a:r>
                      <a:r>
                        <a:rPr lang="zh-CN" sz="1050" kern="1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是</a:t>
                      </a:r>
                      <a:r>
                        <a:rPr lang="en-US" altLang="zh-CN" sz="1050" kern="100" dirty="0" smtClean="0">
                          <a:effectLst/>
                          <a:highlight>
                            <a:srgbClr val="D3D3D3"/>
                          </a:highligh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${</a:t>
                      </a:r>
                      <a:r>
                        <a:rPr lang="en-US" altLang="zh-CN" sz="1050" kern="100" dirty="0" err="1" smtClean="0">
                          <a:effectLst/>
                          <a:highlight>
                            <a:srgbClr val="D3D3D3"/>
                          </a:highligh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classTime</a:t>
                      </a:r>
                      <a:r>
                        <a:rPr lang="en-US" altLang="zh-CN" sz="1050" kern="100" dirty="0" smtClean="0">
                          <a:effectLst/>
                          <a:highlight>
                            <a:srgbClr val="D3D3D3"/>
                          </a:highligh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}</a:t>
                      </a:r>
                      <a:r>
                        <a:rPr lang="zh-CN" sz="1050" kern="1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，</a:t>
                      </a: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请您提前给孩子安排好上课时间，谢谢。</a:t>
                      </a:r>
                    </a:p>
                  </a:txBody>
                  <a:tcPr marL="68580" marR="68580" marT="0" marB="0"/>
                </a:tc>
              </a:tr>
              <a:tr h="128225">
                <a:tc>
                  <a:txBody>
                    <a:bodyPr/>
                    <a:lstStyle/>
                    <a:p>
                      <a:pPr marL="5842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模板需替换字段的名称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className</a:t>
                      </a: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classTime</a:t>
                      </a:r>
                      <a:endParaRPr lang="zh-CN" sz="105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183179">
                <a:tc>
                  <a:txBody>
                    <a:bodyPr/>
                    <a:lstStyle/>
                    <a:p>
                      <a:pPr marL="5842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日消息数量估计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1.5</a:t>
                      </a: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万</a:t>
                      </a:r>
                    </a:p>
                  </a:txBody>
                  <a:tcPr marL="68580" marR="68580" marT="0" marB="0"/>
                </a:tc>
              </a:tr>
              <a:tr h="183179">
                <a:tc>
                  <a:txBody>
                    <a:bodyPr/>
                    <a:lstStyle/>
                    <a:p>
                      <a:pPr marL="5842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月消息数量估计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40</a:t>
                      </a:r>
                      <a:r>
                        <a:rPr lang="zh-CN" sz="105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万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881859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对接流程和演示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43808" y="843558"/>
            <a:ext cx="5544616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5"/>
          <p:cNvSpPr/>
          <p:nvPr/>
        </p:nvSpPr>
        <p:spPr>
          <a:xfrm rot="5400000">
            <a:off x="1289833" y="453317"/>
            <a:ext cx="1080119" cy="1860602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860602"/>
                </a:moveTo>
                <a:lnTo>
                  <a:pt x="0" y="132410"/>
                </a:lnTo>
                <a:lnTo>
                  <a:pt x="582757" y="132410"/>
                </a:lnTo>
                <a:lnTo>
                  <a:pt x="725109" y="0"/>
                </a:lnTo>
                <a:lnTo>
                  <a:pt x="867461" y="132410"/>
                </a:lnTo>
                <a:lnTo>
                  <a:pt x="1450218" y="132410"/>
                </a:lnTo>
                <a:lnTo>
                  <a:pt x="1450218" y="18606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28"/>
          <p:cNvSpPr txBox="1"/>
          <p:nvPr/>
        </p:nvSpPr>
        <p:spPr>
          <a:xfrm>
            <a:off x="3239852" y="915565"/>
            <a:ext cx="47525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charset="2"/>
              <a:buChar char="l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导入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文件，初始化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MessageSDKClient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charset="2"/>
              <a:buChar char="l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传递 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accessKey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templateId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platform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等配置信息字段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charset="2"/>
              <a:buChar char="l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设置模板中要替换的名字和对应字段，组装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Message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charset="2"/>
              <a:buChar char="l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sendSMS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方法发送消息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charset="2"/>
              <a:buChar char="l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获得发送状态信息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139557" y="1074964"/>
            <a:ext cx="12296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en-US" altLang="zh-CN" sz="2000" b="1" spc="300" smtClean="0"/>
              <a:t>SDK</a:t>
            </a:r>
          </a:p>
          <a:p>
            <a:pPr algn="ctr"/>
            <a:r>
              <a:rPr lang="zh-CN" altLang="en-US" sz="2000" b="1" spc="300" dirty="0" smtClean="0"/>
              <a:t>方式调用</a:t>
            </a:r>
            <a:endParaRPr lang="zh-CN" altLang="en-US" sz="2000" b="1" spc="300" dirty="0"/>
          </a:p>
        </p:txBody>
      </p:sp>
      <p:sp>
        <p:nvSpPr>
          <p:cNvPr id="7" name="矩形 6"/>
          <p:cNvSpPr/>
          <p:nvPr/>
        </p:nvSpPr>
        <p:spPr>
          <a:xfrm>
            <a:off x="899591" y="2283718"/>
            <a:ext cx="5544616" cy="110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30"/>
          <p:cNvSpPr/>
          <p:nvPr/>
        </p:nvSpPr>
        <p:spPr>
          <a:xfrm rot="16200000" flipH="1">
            <a:off x="6903210" y="1906429"/>
            <a:ext cx="1106023" cy="1860602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32410"/>
                </a:moveTo>
                <a:lnTo>
                  <a:pt x="0" y="1860602"/>
                </a:lnTo>
                <a:lnTo>
                  <a:pt x="1450218" y="1860602"/>
                </a:lnTo>
                <a:lnTo>
                  <a:pt x="1450218" y="132410"/>
                </a:lnTo>
                <a:lnTo>
                  <a:pt x="867461" y="132410"/>
                </a:lnTo>
                <a:lnTo>
                  <a:pt x="725109" y="0"/>
                </a:lnTo>
                <a:lnTo>
                  <a:pt x="582757" y="1324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32"/>
          <p:cNvSpPr txBox="1"/>
          <p:nvPr/>
        </p:nvSpPr>
        <p:spPr>
          <a:xfrm>
            <a:off x="6876256" y="2528953"/>
            <a:ext cx="12977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en-US" altLang="zh-CN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URL</a:t>
            </a:r>
          </a:p>
          <a:p>
            <a:pPr algn="ctr"/>
            <a:r>
              <a:rPr lang="zh-CN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接口调用</a:t>
            </a:r>
            <a:endParaRPr lang="zh-CN" altLang="en-US" sz="2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33"/>
          <p:cNvSpPr txBox="1"/>
          <p:nvPr/>
        </p:nvSpPr>
        <p:spPr>
          <a:xfrm>
            <a:off x="1223627" y="2328195"/>
            <a:ext cx="489654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 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accessKey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templateId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等配置信息字段</a:t>
            </a:r>
          </a:p>
          <a:p>
            <a:pPr marL="171450" indent="-171450">
              <a:buFont typeface="Wingdings" charset="2"/>
              <a:buChar char="Ø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设置模板中要替换的名字和对应字段，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组装</a:t>
            </a:r>
            <a:r>
              <a:rPr lang="en-US" altLang="zh-CN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SmsMessage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charset="2"/>
              <a:buChar char="Ø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charset="2"/>
              <a:buChar char="Ø"/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调用仿真或生产线上</a:t>
            </a:r>
            <a:r>
              <a:rPr lang="en-US" altLang="zh-CN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charset="2"/>
              <a:buChar char="Ø"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获取发送状态信息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2057" y="3873758"/>
            <a:ext cx="3458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家长您好，您孩子报名的课程 ${classSchedule} 明天有课，上课时间是${classTime}，请您提前给孩子安排好上课时间，谢谢。</a:t>
            </a:r>
          </a:p>
        </p:txBody>
      </p:sp>
      <p:sp>
        <p:nvSpPr>
          <p:cNvPr id="14" name="Round Same Side Corner Rectangle 67"/>
          <p:cNvSpPr/>
          <p:nvPr/>
        </p:nvSpPr>
        <p:spPr>
          <a:xfrm rot="10800000" flipH="1">
            <a:off x="1115616" y="3939902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71676" y="3939902"/>
            <a:ext cx="36767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"{'</a:t>
            </a:r>
            <a:r>
              <a:rPr lang="mr-IN" altLang="zh-CN" sz="1200" dirty="0" err="1">
                <a:latin typeface="Microsoft YaHei" charset="-122"/>
                <a:ea typeface="Microsoft YaHei" charset="-122"/>
                <a:cs typeface="Microsoft YaHei" charset="-122"/>
              </a:rPr>
              <a:t>classSchedule</a:t>
            </a:r>
            <a:r>
              <a:rPr lang="mr-IN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':'</a:t>
            </a:r>
            <a:r>
              <a:rPr lang="zh-CN" altLang="mr-IN" sz="1200" dirty="0">
                <a:latin typeface="Microsoft YaHei" charset="-122"/>
                <a:ea typeface="Microsoft YaHei" charset="-122"/>
                <a:cs typeface="Microsoft YaHei" charset="-122"/>
              </a:rPr>
              <a:t>暑期班初中一年级数学提高班</a:t>
            </a:r>
            <a:r>
              <a:rPr lang="mr-IN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','</a:t>
            </a:r>
            <a:r>
              <a:rPr lang="mr-IN" altLang="zh-CN" sz="1200" dirty="0" err="1">
                <a:latin typeface="Microsoft YaHei" charset="-122"/>
                <a:ea typeface="Microsoft YaHei" charset="-122"/>
                <a:cs typeface="Microsoft YaHei" charset="-122"/>
              </a:rPr>
              <a:t>classTime</a:t>
            </a:r>
            <a:r>
              <a:rPr lang="mr-IN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':'</a:t>
            </a:r>
            <a:r>
              <a:rPr lang="zh-CN" altLang="mr-IN" sz="1200" dirty="0">
                <a:latin typeface="Microsoft YaHei" charset="-122"/>
                <a:ea typeface="Microsoft YaHei" charset="-122"/>
                <a:cs typeface="Microsoft YaHei" charset="-122"/>
              </a:rPr>
              <a:t>周六上午</a:t>
            </a:r>
            <a:r>
              <a:rPr lang="mr-IN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8:00-10:00'}"</a:t>
            </a:r>
            <a:endParaRPr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Round Same Side Corner Rectangle 67"/>
          <p:cNvSpPr/>
          <p:nvPr/>
        </p:nvSpPr>
        <p:spPr>
          <a:xfrm rot="10800000" flipH="1">
            <a:off x="4771220" y="3938077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0983770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/>
      <p:bldP spid="6" grpId="0"/>
      <p:bldP spid="7" grpId="0" animBg="1"/>
      <p:bldP spid="8" grpId="0" animBg="1"/>
      <p:bldP spid="9" grpId="0"/>
      <p:bldP spid="10" grpId="0"/>
      <p:bldP spid="11" grpId="0"/>
      <p:bldP spid="14" grpId="0" animBg="1"/>
      <p:bldP spid="15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对接流程和演示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771550"/>
            <a:ext cx="8432935" cy="22322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030445"/>
            <a:ext cx="7488832" cy="394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1312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170694" y="177982"/>
            <a:chExt cx="3936003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977976" y="2164524"/>
            <a:ext cx="5050408" cy="62325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目前接入情况</a:t>
            </a:r>
            <a:endParaRPr lang="en-GB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940152" y="1274820"/>
            <a:ext cx="432048" cy="432834"/>
            <a:chOff x="6084168" y="1274820"/>
            <a:chExt cx="432048" cy="432834"/>
          </a:xfrm>
        </p:grpSpPr>
        <p:sp>
          <p:nvSpPr>
            <p:cNvPr id="11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2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4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5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92080" y="1274820"/>
            <a:ext cx="432833" cy="432834"/>
            <a:chOff x="5436096" y="1274820"/>
            <a:chExt cx="432833" cy="432834"/>
          </a:xfrm>
        </p:grpSpPr>
        <p:sp>
          <p:nvSpPr>
            <p:cNvPr id="17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47864" y="1274820"/>
            <a:ext cx="432833" cy="432834"/>
            <a:chOff x="3491880" y="1274820"/>
            <a:chExt cx="432833" cy="432834"/>
          </a:xfrm>
        </p:grpSpPr>
        <p:sp>
          <p:nvSpPr>
            <p:cNvPr id="20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1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95936" y="1274820"/>
            <a:ext cx="432833" cy="432834"/>
            <a:chOff x="4139952" y="1274820"/>
            <a:chExt cx="432833" cy="432834"/>
          </a:xfrm>
        </p:grpSpPr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4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376206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目前接入情况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Shape 1794"/>
          <p:cNvSpPr/>
          <p:nvPr/>
        </p:nvSpPr>
        <p:spPr>
          <a:xfrm>
            <a:off x="2452325" y="2888192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0" name="Shape 1796"/>
          <p:cNvSpPr/>
          <p:nvPr/>
        </p:nvSpPr>
        <p:spPr>
          <a:xfrm>
            <a:off x="2458141" y="2202002"/>
            <a:ext cx="1419101" cy="4417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51" name="Shape 1798"/>
          <p:cNvSpPr/>
          <p:nvPr/>
        </p:nvSpPr>
        <p:spPr>
          <a:xfrm>
            <a:off x="2474798" y="1457740"/>
            <a:ext cx="1419101" cy="4417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52" name="Shape 1800"/>
          <p:cNvSpPr/>
          <p:nvPr/>
        </p:nvSpPr>
        <p:spPr>
          <a:xfrm>
            <a:off x="2477824" y="771550"/>
            <a:ext cx="1419101" cy="4417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53" name="Shape 1802"/>
          <p:cNvSpPr/>
          <p:nvPr/>
        </p:nvSpPr>
        <p:spPr>
          <a:xfrm>
            <a:off x="2447389" y="3498150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57" name="Text Placeholder 3"/>
          <p:cNvSpPr txBox="1">
            <a:spLocks/>
          </p:cNvSpPr>
          <p:nvPr/>
        </p:nvSpPr>
        <p:spPr>
          <a:xfrm>
            <a:off x="2463956" y="2269599"/>
            <a:ext cx="1407470" cy="30655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培优双师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 Placeholder 3"/>
          <p:cNvSpPr txBox="1">
            <a:spLocks/>
          </p:cNvSpPr>
          <p:nvPr/>
        </p:nvSpPr>
        <p:spPr>
          <a:xfrm>
            <a:off x="2480612" y="1525337"/>
            <a:ext cx="1407470" cy="3065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呼叫平台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Placeholder 3"/>
          <p:cNvSpPr txBox="1">
            <a:spLocks/>
          </p:cNvSpPr>
          <p:nvPr/>
        </p:nvSpPr>
        <p:spPr>
          <a:xfrm>
            <a:off x="2483639" y="839147"/>
            <a:ext cx="1407470" cy="3065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客服组平台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 Placeholder 3"/>
          <p:cNvSpPr txBox="1">
            <a:spLocks/>
          </p:cNvSpPr>
          <p:nvPr/>
        </p:nvSpPr>
        <p:spPr>
          <a:xfrm>
            <a:off x="2469917" y="2955789"/>
            <a:ext cx="1407470" cy="3065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 Placeholder 3"/>
          <p:cNvSpPr txBox="1">
            <a:spLocks/>
          </p:cNvSpPr>
          <p:nvPr/>
        </p:nvSpPr>
        <p:spPr>
          <a:xfrm>
            <a:off x="2457966" y="3565027"/>
            <a:ext cx="1407470" cy="3065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用户中心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Shape 1802"/>
          <p:cNvSpPr/>
          <p:nvPr/>
        </p:nvSpPr>
        <p:spPr>
          <a:xfrm>
            <a:off x="2447389" y="4083918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2457966" y="4150795"/>
            <a:ext cx="1407470" cy="3065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直播小班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1736938" y="931481"/>
            <a:ext cx="478747" cy="4130936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Shape 1796"/>
          <p:cNvSpPr/>
          <p:nvPr/>
        </p:nvSpPr>
        <p:spPr>
          <a:xfrm>
            <a:off x="329489" y="2802179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25" name="Text Placeholder 3"/>
          <p:cNvSpPr txBox="1">
            <a:spLocks/>
          </p:cNvSpPr>
          <p:nvPr/>
        </p:nvSpPr>
        <p:spPr>
          <a:xfrm>
            <a:off x="323528" y="2869775"/>
            <a:ext cx="1407470" cy="30655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通知中心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Shape 1802"/>
          <p:cNvSpPr/>
          <p:nvPr/>
        </p:nvSpPr>
        <p:spPr>
          <a:xfrm>
            <a:off x="2456765" y="4659982"/>
            <a:ext cx="1419101" cy="44175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2467342" y="4726859"/>
            <a:ext cx="1407470" cy="3065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呼叫二期</a:t>
            </a:r>
            <a:endParaRPr lang="en-GB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3995936" y="824991"/>
            <a:ext cx="2871880" cy="219291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新项目，仿真环境运行。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20"/>
          <p:cNvSpPr txBox="1"/>
          <p:nvPr/>
        </p:nvSpPr>
        <p:spPr>
          <a:xfrm>
            <a:off x="4004472" y="2313232"/>
            <a:ext cx="2871880" cy="219291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大运村的培优双师中台新项目，已经</a:t>
            </a: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上线。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4004472" y="1568970"/>
            <a:ext cx="2871880" cy="219291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用户管理平台新项目，仿真环境运行。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3995936" y="3620226"/>
            <a:ext cx="2871880" cy="219291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中心获取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短信验证码、灰度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138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等号</a:t>
            </a: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段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004472" y="2966729"/>
            <a:ext cx="3528392" cy="219291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发送邮件，已经实现该功能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4004472" y="4199757"/>
            <a:ext cx="1584176" cy="219291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正在沟通中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 rot="10800000">
            <a:off x="6400748" y="824990"/>
            <a:ext cx="547516" cy="1707533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TextBox 20"/>
          <p:cNvSpPr txBox="1"/>
          <p:nvPr/>
        </p:nvSpPr>
        <p:spPr>
          <a:xfrm>
            <a:off x="6986925" y="1325376"/>
            <a:ext cx="2049571" cy="773289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对接全部短信业务，</a:t>
            </a:r>
            <a:endParaRPr lang="en-US" altLang="zh-CN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运行稳定，数据量</a:t>
            </a:r>
            <a:r>
              <a: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</a:t>
            </a:r>
            <a:r>
              <a: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</a:t>
            </a:r>
            <a:endParaRPr lang="en-US" altLang="zh-CN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消息成功率</a:t>
            </a:r>
            <a:r>
              <a: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100%</a:t>
            </a:r>
          </a:p>
          <a:p>
            <a:pPr marL="171450" indent="-1714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工作量</a:t>
            </a:r>
            <a:r>
              <a: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 rot="10800000">
            <a:off x="6400748" y="2864538"/>
            <a:ext cx="547516" cy="2088874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TextBox 20"/>
          <p:cNvSpPr txBox="1"/>
          <p:nvPr/>
        </p:nvSpPr>
        <p:spPr>
          <a:xfrm>
            <a:off x="7023147" y="3799329"/>
            <a:ext cx="1575189" cy="219291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正在推进对接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4004472" y="4734122"/>
            <a:ext cx="1584176" cy="219291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正在沟通中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191754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9" grpId="0" animBg="1"/>
      <p:bldP spid="50" grpId="0" animBg="1"/>
      <p:bldP spid="51" grpId="0" animBg="1"/>
      <p:bldP spid="52" grpId="0" animBg="1"/>
      <p:bldP spid="53" grpId="0" animBg="1"/>
      <p:bldP spid="57" grpId="0" build="p"/>
      <p:bldP spid="58" grpId="0"/>
      <p:bldP spid="59" grpId="0"/>
      <p:bldP spid="60" grpId="0"/>
      <p:bldP spid="61" grpId="0"/>
      <p:bldP spid="20" grpId="0" animBg="1"/>
      <p:bldP spid="21" grpId="0"/>
      <p:bldP spid="23" grpId="0" animBg="1"/>
      <p:bldP spid="24" grpId="0" animBg="1"/>
      <p:bldP spid="25" grpId="0" build="p"/>
      <p:bldP spid="26" grpId="0" animBg="1"/>
      <p:bldP spid="27" grpId="0"/>
      <p:bldP spid="28" grpId="0"/>
      <p:bldP spid="31" grpId="0"/>
      <p:bldP spid="32" grpId="0"/>
      <p:bldP spid="33" grpId="0"/>
      <p:bldP spid="35" grpId="0"/>
      <p:bldP spid="36" grpId="0"/>
      <p:bldP spid="37" grpId="0" animBg="1"/>
      <p:bldP spid="38" grpId="0"/>
      <p:bldP spid="39" grpId="0" animBg="1"/>
      <p:bldP spid="4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>
            <a:spLocks/>
          </p:cNvSpPr>
          <p:nvPr/>
        </p:nvSpPr>
        <p:spPr>
          <a:xfrm>
            <a:off x="467544" y="287093"/>
            <a:ext cx="290337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79192" y="91556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5752509" y="449393"/>
            <a:ext cx="341135" cy="341756"/>
            <a:chOff x="6084168" y="1274820"/>
            <a:chExt cx="432048" cy="432834"/>
          </a:xfrm>
        </p:grpSpPr>
        <p:sp>
          <p:nvSpPr>
            <p:cNvPr id="27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8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67289" y="449620"/>
            <a:ext cx="341135" cy="341135"/>
            <a:chOff x="4788024" y="1275213"/>
            <a:chExt cx="432048" cy="432048"/>
          </a:xfrm>
        </p:grpSpPr>
        <p:sp>
          <p:nvSpPr>
            <p:cNvPr id="30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270725" y="449393"/>
            <a:ext cx="341755" cy="341756"/>
            <a:chOff x="5436096" y="1274820"/>
            <a:chExt cx="432833" cy="432834"/>
          </a:xfrm>
        </p:grpSpPr>
        <p:sp>
          <p:nvSpPr>
            <p:cNvPr id="33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758557" y="449393"/>
            <a:ext cx="341755" cy="341756"/>
            <a:chOff x="3491880" y="1274820"/>
            <a:chExt cx="432833" cy="432834"/>
          </a:xfrm>
        </p:grpSpPr>
        <p:sp>
          <p:nvSpPr>
            <p:cNvPr id="36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7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262613" y="449393"/>
            <a:ext cx="341755" cy="341756"/>
            <a:chOff x="4139952" y="1274820"/>
            <a:chExt cx="432833" cy="432834"/>
          </a:xfrm>
        </p:grpSpPr>
        <p:sp>
          <p:nvSpPr>
            <p:cNvPr id="39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0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cxnSp>
        <p:nvCxnSpPr>
          <p:cNvPr id="23" name="直接连接符 10"/>
          <p:cNvCxnSpPr/>
          <p:nvPr/>
        </p:nvCxnSpPr>
        <p:spPr>
          <a:xfrm flipH="1">
            <a:off x="2822029" y="3972243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11"/>
          <p:cNvCxnSpPr/>
          <p:nvPr/>
        </p:nvCxnSpPr>
        <p:spPr>
          <a:xfrm>
            <a:off x="4578077" y="3972243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2"/>
          <p:cNvCxnSpPr/>
          <p:nvPr/>
        </p:nvCxnSpPr>
        <p:spPr>
          <a:xfrm rot="16200000" flipV="1">
            <a:off x="3700055" y="3094220"/>
            <a:ext cx="175604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3"/>
          <p:cNvCxnSpPr/>
          <p:nvPr/>
        </p:nvCxnSpPr>
        <p:spPr>
          <a:xfrm rot="2700000" flipH="1">
            <a:off x="3079195" y="3351386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14"/>
          <p:cNvCxnSpPr/>
          <p:nvPr/>
        </p:nvCxnSpPr>
        <p:spPr>
          <a:xfrm rot="18900000">
            <a:off x="4320911" y="3351386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619672" y="3424708"/>
            <a:ext cx="1067456" cy="10842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16"/>
          <p:cNvSpPr txBox="1"/>
          <p:nvPr/>
        </p:nvSpPr>
        <p:spPr>
          <a:xfrm>
            <a:off x="1689817" y="3630578"/>
            <a:ext cx="890944" cy="605811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17"/>
          <p:cNvGrpSpPr/>
          <p:nvPr/>
        </p:nvGrpSpPr>
        <p:grpSpPr>
          <a:xfrm>
            <a:off x="3453144" y="2663168"/>
            <a:ext cx="2237712" cy="2948289"/>
            <a:chOff x="3815003" y="3087488"/>
            <a:chExt cx="2237712" cy="2948289"/>
          </a:xfrm>
        </p:grpSpPr>
        <p:sp>
          <p:nvSpPr>
            <p:cNvPr id="46" name="椭圆 45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19"/>
            <p:cNvGrpSpPr/>
            <p:nvPr/>
          </p:nvGrpSpPr>
          <p:grpSpPr>
            <a:xfrm>
              <a:off x="3815003" y="3087488"/>
              <a:ext cx="2237712" cy="2948289"/>
              <a:chOff x="3692888" y="2889538"/>
              <a:chExt cx="2473262" cy="3258636"/>
            </a:xfrm>
          </p:grpSpPr>
          <p:sp>
            <p:nvSpPr>
              <p:cNvPr id="48" name="椭圆 4"/>
              <p:cNvSpPr/>
              <p:nvPr/>
            </p:nvSpPr>
            <p:spPr>
              <a:xfrm>
                <a:off x="3692888" y="2889538"/>
                <a:ext cx="2473262" cy="2473262"/>
              </a:xfrm>
              <a:custGeom>
                <a:avLst/>
                <a:gdLst/>
                <a:ahLst/>
                <a:cxnLst/>
                <a:rect l="l" t="t" r="r" b="b"/>
                <a:pathLst>
                  <a:path w="2473262" h="2473262">
                    <a:moveTo>
                      <a:pt x="1236631" y="235688"/>
                    </a:moveTo>
                    <a:cubicBezTo>
                      <a:pt x="683825" y="235688"/>
                      <a:pt x="235688" y="683825"/>
                      <a:pt x="235688" y="1236631"/>
                    </a:cubicBezTo>
                    <a:cubicBezTo>
                      <a:pt x="235688" y="1789437"/>
                      <a:pt x="683825" y="2237574"/>
                      <a:pt x="1236631" y="2237574"/>
                    </a:cubicBezTo>
                    <a:cubicBezTo>
                      <a:pt x="1789437" y="2237574"/>
                      <a:pt x="2237574" y="1789437"/>
                      <a:pt x="2237574" y="1236631"/>
                    </a:cubicBezTo>
                    <a:cubicBezTo>
                      <a:pt x="2237574" y="683825"/>
                      <a:pt x="1789437" y="235688"/>
                      <a:pt x="1236631" y="235688"/>
                    </a:cubicBezTo>
                    <a:close/>
                    <a:moveTo>
                      <a:pt x="1236631" y="0"/>
                    </a:moveTo>
                    <a:cubicBezTo>
                      <a:pt x="1919603" y="0"/>
                      <a:pt x="2473262" y="553659"/>
                      <a:pt x="2473262" y="1236631"/>
                    </a:cubicBezTo>
                    <a:cubicBezTo>
                      <a:pt x="2473262" y="1919603"/>
                      <a:pt x="1919603" y="2473262"/>
                      <a:pt x="1236631" y="2473262"/>
                    </a:cubicBezTo>
                    <a:cubicBezTo>
                      <a:pt x="553659" y="2473262"/>
                      <a:pt x="0" y="1919603"/>
                      <a:pt x="0" y="1236631"/>
                    </a:cubicBezTo>
                    <a:cubicBezTo>
                      <a:pt x="0" y="553659"/>
                      <a:pt x="553659" y="0"/>
                      <a:pt x="12366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4710544" y="5261738"/>
                <a:ext cx="437950" cy="88643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0" name="Rectangle 11"/>
          <p:cNvSpPr>
            <a:spLocks noChangeArrowheads="1"/>
          </p:cNvSpPr>
          <p:nvPr/>
        </p:nvSpPr>
        <p:spPr bwMode="gray">
          <a:xfrm>
            <a:off x="3836056" y="3376032"/>
            <a:ext cx="1463708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一站式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业务平台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280408" y="1707654"/>
            <a:ext cx="1067456" cy="10842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053984" y="1055424"/>
            <a:ext cx="1067456" cy="10842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5652120" y="1707654"/>
            <a:ext cx="1067456" cy="10842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456872" y="3424708"/>
            <a:ext cx="1067456" cy="10842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36"/>
          <p:cNvSpPr txBox="1"/>
          <p:nvPr/>
        </p:nvSpPr>
        <p:spPr>
          <a:xfrm>
            <a:off x="2384912" y="1923228"/>
            <a:ext cx="890944" cy="605811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37"/>
          <p:cNvSpPr txBox="1"/>
          <p:nvPr/>
        </p:nvSpPr>
        <p:spPr>
          <a:xfrm>
            <a:off x="4132606" y="1275606"/>
            <a:ext cx="890944" cy="605811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7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1600" b="1" dirty="0" smtClean="0">
              <a:solidFill>
                <a:srgbClr val="F7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F7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600" b="1" dirty="0">
              <a:solidFill>
                <a:srgbClr val="F7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38"/>
          <p:cNvSpPr txBox="1"/>
          <p:nvPr/>
        </p:nvSpPr>
        <p:spPr>
          <a:xfrm>
            <a:off x="5724128" y="1941208"/>
            <a:ext cx="890944" cy="605811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39"/>
          <p:cNvSpPr txBox="1"/>
          <p:nvPr/>
        </p:nvSpPr>
        <p:spPr>
          <a:xfrm>
            <a:off x="6548712" y="3631402"/>
            <a:ext cx="890944" cy="605811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26411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3" grpId="0" animBg="1"/>
      <p:bldP spid="44" grpId="0"/>
      <p:bldP spid="50" grpId="0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170694" y="177982"/>
            <a:chExt cx="3936003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05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977976" y="2164524"/>
            <a:ext cx="5050408" cy="62325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后续迭代和期望</a:t>
            </a:r>
            <a:endParaRPr lang="en-GB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940152" y="1274820"/>
            <a:ext cx="432048" cy="432834"/>
            <a:chOff x="6084168" y="1274820"/>
            <a:chExt cx="432048" cy="432834"/>
          </a:xfrm>
        </p:grpSpPr>
        <p:sp>
          <p:nvSpPr>
            <p:cNvPr id="11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2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4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5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92080" y="1274820"/>
            <a:ext cx="432833" cy="432834"/>
            <a:chOff x="5436096" y="1274820"/>
            <a:chExt cx="432833" cy="432834"/>
          </a:xfrm>
        </p:grpSpPr>
        <p:sp>
          <p:nvSpPr>
            <p:cNvPr id="17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47864" y="1274820"/>
            <a:ext cx="432833" cy="432834"/>
            <a:chOff x="3491880" y="1274820"/>
            <a:chExt cx="432833" cy="432834"/>
          </a:xfrm>
        </p:grpSpPr>
        <p:sp>
          <p:nvSpPr>
            <p:cNvPr id="20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1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95936" y="1274820"/>
            <a:ext cx="432833" cy="432834"/>
            <a:chOff x="4139952" y="1274820"/>
            <a:chExt cx="432833" cy="432834"/>
          </a:xfrm>
        </p:grpSpPr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4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755620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后续迭代和期望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7"/>
          <p:cNvSpPr>
            <a:spLocks noChangeArrowheads="1"/>
          </p:cNvSpPr>
          <p:nvPr/>
        </p:nvSpPr>
        <p:spPr bwMode="auto">
          <a:xfrm>
            <a:off x="3965575" y="1411437"/>
            <a:ext cx="1038225" cy="915987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2936875" y="2327424"/>
            <a:ext cx="1028700" cy="990600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5" name="Freeform 9"/>
          <p:cNvSpPr>
            <a:spLocks noChangeArrowheads="1"/>
          </p:cNvSpPr>
          <p:nvPr/>
        </p:nvSpPr>
        <p:spPr bwMode="auto">
          <a:xfrm>
            <a:off x="3527425" y="3318024"/>
            <a:ext cx="955675" cy="1044575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" name="Freeform 10"/>
          <p:cNvSpPr>
            <a:spLocks noChangeArrowheads="1"/>
          </p:cNvSpPr>
          <p:nvPr/>
        </p:nvSpPr>
        <p:spPr bwMode="auto">
          <a:xfrm>
            <a:off x="4483100" y="3318024"/>
            <a:ext cx="958850" cy="1044575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7" name="Freeform 11"/>
          <p:cNvSpPr>
            <a:spLocks noChangeArrowheads="1"/>
          </p:cNvSpPr>
          <p:nvPr/>
        </p:nvSpPr>
        <p:spPr bwMode="auto">
          <a:xfrm>
            <a:off x="5003800" y="2327424"/>
            <a:ext cx="1028700" cy="990600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303713" y="1830537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01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264150" y="2514749"/>
            <a:ext cx="3571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02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4905375" y="3654574"/>
            <a:ext cx="3571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03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646488" y="3668862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04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348038" y="2524274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05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13" name="TextBox 12"/>
          <p:cNvSpPr>
            <a:spLocks noChangeArrowheads="1"/>
          </p:cNvSpPr>
          <p:nvPr/>
        </p:nvSpPr>
        <p:spPr bwMode="auto">
          <a:xfrm>
            <a:off x="3115096" y="1113185"/>
            <a:ext cx="2571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推动更多业务平台的接入，覆盖更多的业务，逐渐取代老的系统。</a:t>
            </a:r>
            <a:endParaRPr lang="en-US" altLang="zh-CN" sz="10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>
            <a:spLocks noChangeArrowheads="1"/>
          </p:cNvSpPr>
          <p:nvPr/>
        </p:nvSpPr>
        <p:spPr bwMode="auto">
          <a:xfrm>
            <a:off x="6206629" y="2633886"/>
            <a:ext cx="21097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邮件、钉钉、</a:t>
            </a:r>
            <a:r>
              <a:rPr lang="en-US" altLang="zh-CN" sz="10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0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等消息。</a:t>
            </a:r>
          </a:p>
        </p:txBody>
      </p:sp>
      <p:sp>
        <p:nvSpPr>
          <p:cNvPr id="15" name="TextBox 14"/>
          <p:cNvSpPr>
            <a:spLocks noChangeArrowheads="1"/>
          </p:cNvSpPr>
          <p:nvPr/>
        </p:nvSpPr>
        <p:spPr bwMode="auto">
          <a:xfrm>
            <a:off x="6206628" y="3954171"/>
            <a:ext cx="21097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界面展示：调用方可以注册模板签名的等信息。</a:t>
            </a:r>
          </a:p>
        </p:txBody>
      </p:sp>
      <p:sp>
        <p:nvSpPr>
          <p:cNvPr id="16" name="TextBox 15"/>
          <p:cNvSpPr>
            <a:spLocks noChangeArrowheads="1"/>
          </p:cNvSpPr>
          <p:nvPr/>
        </p:nvSpPr>
        <p:spPr bwMode="auto">
          <a:xfrm>
            <a:off x="1175643" y="3916709"/>
            <a:ext cx="2108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将第三方返回给的状态报告信息同步给调用的业务系统方。</a:t>
            </a:r>
            <a:endParaRPr lang="en-US" altLang="zh-CN" sz="10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>
            <a:spLocks noChangeArrowheads="1"/>
          </p:cNvSpPr>
          <p:nvPr/>
        </p:nvSpPr>
        <p:spPr bwMode="auto">
          <a:xfrm>
            <a:off x="1021308" y="2479998"/>
            <a:ext cx="154471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00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关注用户反馈给我们的消息。</a:t>
            </a:r>
            <a:endParaRPr lang="en-US" altLang="zh-CN" sz="10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>
            <a:spLocks noChangeArrowheads="1"/>
          </p:cNvSpPr>
          <p:nvPr/>
        </p:nvSpPr>
        <p:spPr bwMode="auto">
          <a:xfrm>
            <a:off x="3526631" y="781370"/>
            <a:ext cx="17486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推动接入通知中心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>
            <a:spLocks noChangeArrowheads="1"/>
          </p:cNvSpPr>
          <p:nvPr/>
        </p:nvSpPr>
        <p:spPr bwMode="auto">
          <a:xfrm>
            <a:off x="6206629" y="2410170"/>
            <a:ext cx="126206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多消息类型发送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>
            <a:spLocks noChangeArrowheads="1"/>
          </p:cNvSpPr>
          <p:nvPr/>
        </p:nvSpPr>
        <p:spPr bwMode="auto">
          <a:xfrm>
            <a:off x="6206628" y="3732043"/>
            <a:ext cx="126206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管理后台功能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>
            <a:spLocks noChangeArrowheads="1"/>
          </p:cNvSpPr>
          <p:nvPr/>
        </p:nvSpPr>
        <p:spPr bwMode="auto">
          <a:xfrm>
            <a:off x="1175643" y="3691406"/>
            <a:ext cx="120310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状态报告同步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>
            <a:spLocks noChangeArrowheads="1"/>
          </p:cNvSpPr>
          <p:nvPr/>
        </p:nvSpPr>
        <p:spPr bwMode="auto">
          <a:xfrm>
            <a:off x="1485900" y="2254695"/>
            <a:ext cx="10810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消息上行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>
            <a:spLocks noChangeArrowheads="1"/>
          </p:cNvSpPr>
          <p:nvPr/>
        </p:nvSpPr>
        <p:spPr bwMode="auto">
          <a:xfrm>
            <a:off x="3995936" y="2715766"/>
            <a:ext cx="99139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279818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 autoUpdateAnimBg="0"/>
      <p:bldP spid="4" grpId="0" bldLvl="0" animBg="1" autoUpdateAnimBg="0"/>
      <p:bldP spid="5" grpId="0" bldLvl="0" animBg="1" autoUpdateAnimBg="0"/>
      <p:bldP spid="6" grpId="0" bldLvl="0" animBg="1" autoUpdateAnimBg="0"/>
      <p:bldP spid="7" grpId="0" bldLvl="0" animBg="1" autoUpdateAnimBg="0"/>
      <p:bldP spid="8" grpId="0" bldLvl="0" autoUpdateAnimBg="0"/>
      <p:bldP spid="9" grpId="0" bldLvl="0" autoUpdateAnimBg="0"/>
      <p:bldP spid="10" grpId="0" bldLvl="0" autoUpdateAnimBg="0"/>
      <p:bldP spid="11" grpId="0" bldLvl="0" autoUpdateAnimBg="0"/>
      <p:bldP spid="12" grpId="0" bldLvl="0" autoUpdateAnimBg="0"/>
      <p:bldP spid="13" grpId="0" bldLvl="0" autoUpdateAnimBg="0"/>
      <p:bldP spid="14" grpId="0" bldLvl="0" autoUpdateAnimBg="0"/>
      <p:bldP spid="15" grpId="0" bldLvl="0" autoUpdateAnimBg="0"/>
      <p:bldP spid="16" grpId="0" bldLvl="0" autoUpdateAnimBg="0"/>
      <p:bldP spid="17" grpId="0" bldLvl="0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2" grpId="0" bldLvl="0" autoUpdateAnimBg="0"/>
      <p:bldP spid="23" grpId="0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491880" y="1901035"/>
            <a:ext cx="5141491" cy="502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5"/>
          <p:cNvCxnSpPr>
            <a:cxnSpLocks noChangeShapeType="1"/>
          </p:cNvCxnSpPr>
          <p:nvPr/>
        </p:nvCxnSpPr>
        <p:spPr bwMode="auto">
          <a:xfrm flipH="1">
            <a:off x="3923928" y="2486603"/>
            <a:ext cx="4617801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9"/>
          <p:cNvSpPr>
            <a:spLocks noChangeArrowheads="1"/>
          </p:cNvSpPr>
          <p:nvPr/>
        </p:nvSpPr>
        <p:spPr bwMode="auto">
          <a:xfrm>
            <a:off x="8727444" y="1898129"/>
            <a:ext cx="416556" cy="1609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57" tIns="34279" rIns="68557" bIns="34279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120850" y="3071925"/>
            <a:ext cx="432048" cy="432834"/>
            <a:chOff x="6084168" y="1274820"/>
            <a:chExt cx="432048" cy="432834"/>
          </a:xfrm>
        </p:grpSpPr>
        <p:sp>
          <p:nvSpPr>
            <p:cNvPr id="21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2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824706" y="3072318"/>
            <a:ext cx="432048" cy="432048"/>
            <a:chOff x="4788024" y="1275213"/>
            <a:chExt cx="432048" cy="432048"/>
          </a:xfrm>
        </p:grpSpPr>
        <p:sp>
          <p:nvSpPr>
            <p:cNvPr id="28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9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472778" y="3071925"/>
            <a:ext cx="432833" cy="432834"/>
            <a:chOff x="5436096" y="1274820"/>
            <a:chExt cx="432833" cy="432834"/>
          </a:xfrm>
        </p:grpSpPr>
        <p:sp>
          <p:nvSpPr>
            <p:cNvPr id="31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2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528562" y="3071925"/>
            <a:ext cx="432833" cy="432834"/>
            <a:chOff x="3491880" y="1274820"/>
            <a:chExt cx="432833" cy="432834"/>
          </a:xfrm>
        </p:grpSpPr>
        <p:sp>
          <p:nvSpPr>
            <p:cNvPr id="34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5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76634" y="3071925"/>
            <a:ext cx="432833" cy="432834"/>
            <a:chOff x="4139952" y="1274820"/>
            <a:chExt cx="432833" cy="432834"/>
          </a:xfrm>
        </p:grpSpPr>
        <p:sp>
          <p:nvSpPr>
            <p:cNvPr id="37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8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385916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4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>
            <a:spLocks/>
          </p:cNvSpPr>
          <p:nvPr/>
        </p:nvSpPr>
        <p:spPr>
          <a:xfrm>
            <a:off x="611560" y="429469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38572" y="1059582"/>
            <a:ext cx="7649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2339753" y="1419622"/>
            <a:ext cx="894259" cy="489631"/>
            <a:chOff x="2215144" y="927951"/>
            <a:chExt cx="1244730" cy="897673"/>
          </a:xfrm>
        </p:grpSpPr>
        <p:sp>
          <p:nvSpPr>
            <p:cNvPr id="46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47" name="文本框 9"/>
            <p:cNvSpPr txBox="1"/>
            <p:nvPr/>
          </p:nvSpPr>
          <p:spPr>
            <a:xfrm>
              <a:off x="2393075" y="927951"/>
              <a:ext cx="1066799" cy="81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339753" y="2099236"/>
            <a:ext cx="894259" cy="504163"/>
            <a:chOff x="2215144" y="1952311"/>
            <a:chExt cx="1244730" cy="924318"/>
          </a:xfrm>
        </p:grpSpPr>
        <p:sp>
          <p:nvSpPr>
            <p:cNvPr id="49" name="平行四边形 48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50" name="文本框 10"/>
            <p:cNvSpPr txBox="1"/>
            <p:nvPr/>
          </p:nvSpPr>
          <p:spPr>
            <a:xfrm>
              <a:off x="2393075" y="1952311"/>
              <a:ext cx="1066799" cy="816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339753" y="2801084"/>
            <a:ext cx="894259" cy="496081"/>
            <a:chOff x="2215144" y="3018134"/>
            <a:chExt cx="1244730" cy="909499"/>
          </a:xfrm>
        </p:grpSpPr>
        <p:sp>
          <p:nvSpPr>
            <p:cNvPr id="52" name="平行四边形 51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53" name="文本框 11"/>
            <p:cNvSpPr txBox="1"/>
            <p:nvPr/>
          </p:nvSpPr>
          <p:spPr>
            <a:xfrm>
              <a:off x="2393075" y="3018134"/>
              <a:ext cx="1066799" cy="81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339753" y="3483574"/>
            <a:ext cx="894259" cy="508134"/>
            <a:chOff x="2215144" y="4047039"/>
            <a:chExt cx="1244730" cy="931598"/>
          </a:xfrm>
        </p:grpSpPr>
        <p:sp>
          <p:nvSpPr>
            <p:cNvPr id="55" name="平行四边形 54"/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56" name="文本框 12"/>
            <p:cNvSpPr txBox="1"/>
            <p:nvPr/>
          </p:nvSpPr>
          <p:spPr>
            <a:xfrm>
              <a:off x="2393075" y="4047039"/>
              <a:ext cx="1066799" cy="81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339752" y="4183115"/>
            <a:ext cx="884486" cy="502735"/>
            <a:chOff x="2215144" y="5107938"/>
            <a:chExt cx="1231128" cy="921702"/>
          </a:xfrm>
        </p:grpSpPr>
        <p:sp>
          <p:nvSpPr>
            <p:cNvPr id="58" name="平行四边形 57"/>
            <p:cNvSpPr/>
            <p:nvPr/>
          </p:nvSpPr>
          <p:spPr>
            <a:xfrm>
              <a:off x="2215144" y="5186859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59" name="文本框 13"/>
            <p:cNvSpPr txBox="1"/>
            <p:nvPr/>
          </p:nvSpPr>
          <p:spPr>
            <a:xfrm>
              <a:off x="2379473" y="5107938"/>
              <a:ext cx="1066799" cy="816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019006" y="1432933"/>
            <a:ext cx="3857250" cy="459690"/>
            <a:chOff x="4315150" y="953426"/>
            <a:chExt cx="3857250" cy="540057"/>
          </a:xfrm>
        </p:grpSpPr>
        <p:sp>
          <p:nvSpPr>
            <p:cNvPr id="61" name="矩形 60"/>
            <p:cNvSpPr/>
            <p:nvPr/>
          </p:nvSpPr>
          <p:spPr>
            <a:xfrm>
              <a:off x="4841196" y="1036090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价值和意义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019006" y="2127086"/>
            <a:ext cx="3857250" cy="459690"/>
            <a:chOff x="4315150" y="1647579"/>
            <a:chExt cx="3857250" cy="540057"/>
          </a:xfrm>
        </p:grpSpPr>
        <p:sp>
          <p:nvSpPr>
            <p:cNvPr id="64" name="矩形 63"/>
            <p:cNvSpPr/>
            <p:nvPr/>
          </p:nvSpPr>
          <p:spPr>
            <a:xfrm>
              <a:off x="4841196" y="1730243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整体方案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019006" y="2821238"/>
            <a:ext cx="3857250" cy="459690"/>
            <a:chOff x="4315150" y="2341731"/>
            <a:chExt cx="3857250" cy="540057"/>
          </a:xfrm>
        </p:grpSpPr>
        <p:sp>
          <p:nvSpPr>
            <p:cNvPr id="67" name="矩形 66"/>
            <p:cNvSpPr/>
            <p:nvPr/>
          </p:nvSpPr>
          <p:spPr>
            <a:xfrm>
              <a:off x="4841197" y="2424395"/>
              <a:ext cx="282714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对接流程和演示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平行四边形 67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19006" y="3515391"/>
            <a:ext cx="3857250" cy="459690"/>
            <a:chOff x="4315150" y="3035884"/>
            <a:chExt cx="3857250" cy="540057"/>
          </a:xfrm>
        </p:grpSpPr>
        <p:sp>
          <p:nvSpPr>
            <p:cNvPr id="70" name="矩形 69"/>
            <p:cNvSpPr/>
            <p:nvPr/>
          </p:nvSpPr>
          <p:spPr>
            <a:xfrm>
              <a:off x="4841196" y="3118548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目前接入情况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平行四边形 70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019006" y="4209545"/>
            <a:ext cx="3857250" cy="459690"/>
            <a:chOff x="4315150" y="3730038"/>
            <a:chExt cx="3857250" cy="540057"/>
          </a:xfrm>
        </p:grpSpPr>
        <p:sp>
          <p:nvSpPr>
            <p:cNvPr id="73" name="矩形 72"/>
            <p:cNvSpPr/>
            <p:nvPr/>
          </p:nvSpPr>
          <p:spPr>
            <a:xfrm>
              <a:off x="4841197" y="3812702"/>
              <a:ext cx="282714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后续迭代和期望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平行四边形 73"/>
            <p:cNvSpPr/>
            <p:nvPr/>
          </p:nvSpPr>
          <p:spPr>
            <a:xfrm>
              <a:off x="4315150" y="3730038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956376" y="490833"/>
            <a:ext cx="432048" cy="432834"/>
            <a:chOff x="6084168" y="1274820"/>
            <a:chExt cx="432048" cy="432834"/>
          </a:xfrm>
        </p:grpSpPr>
        <p:sp>
          <p:nvSpPr>
            <p:cNvPr id="35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6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60232" y="491226"/>
            <a:ext cx="432048" cy="432048"/>
            <a:chOff x="4788024" y="1275213"/>
            <a:chExt cx="432048" cy="432048"/>
          </a:xfrm>
        </p:grpSpPr>
        <p:sp>
          <p:nvSpPr>
            <p:cNvPr id="38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9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08304" y="490833"/>
            <a:ext cx="432833" cy="432834"/>
            <a:chOff x="5436096" y="1274820"/>
            <a:chExt cx="432833" cy="432834"/>
          </a:xfrm>
        </p:grpSpPr>
        <p:sp>
          <p:nvSpPr>
            <p:cNvPr id="41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2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64088" y="490833"/>
            <a:ext cx="432833" cy="432834"/>
            <a:chOff x="3491880" y="1274820"/>
            <a:chExt cx="432833" cy="432834"/>
          </a:xfrm>
        </p:grpSpPr>
        <p:sp>
          <p:nvSpPr>
            <p:cNvPr id="75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76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012160" y="490833"/>
            <a:ext cx="432833" cy="432834"/>
            <a:chOff x="4139952" y="1274820"/>
            <a:chExt cx="432833" cy="432834"/>
          </a:xfrm>
        </p:grpSpPr>
        <p:sp>
          <p:nvSpPr>
            <p:cNvPr id="78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79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336563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1651830"/>
            <a:ext cx="9144000" cy="1814777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983291" y="2265455"/>
            <a:ext cx="5050408" cy="62325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价值和意义</a:t>
            </a:r>
            <a:endParaRPr lang="en-GB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40152" y="1274820"/>
            <a:ext cx="432048" cy="432834"/>
            <a:chOff x="6084168" y="1274820"/>
            <a:chExt cx="432048" cy="432834"/>
          </a:xfrm>
        </p:grpSpPr>
        <p:sp>
          <p:nvSpPr>
            <p:cNvPr id="14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9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7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0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92080" y="1274820"/>
            <a:ext cx="432833" cy="432834"/>
            <a:chOff x="5436096" y="1274820"/>
            <a:chExt cx="432833" cy="432834"/>
          </a:xfrm>
        </p:grpSpPr>
        <p:sp>
          <p:nvSpPr>
            <p:cNvPr id="2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1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47864" y="1274820"/>
            <a:ext cx="432833" cy="432834"/>
            <a:chOff x="3491880" y="1274820"/>
            <a:chExt cx="432833" cy="432834"/>
          </a:xfrm>
        </p:grpSpPr>
        <p:sp>
          <p:nvSpPr>
            <p:cNvPr id="11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2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95936" y="1274820"/>
            <a:ext cx="432833" cy="432834"/>
            <a:chOff x="4139952" y="1274820"/>
            <a:chExt cx="432833" cy="432834"/>
          </a:xfrm>
        </p:grpSpPr>
        <p:sp>
          <p:nvSpPr>
            <p:cNvPr id="24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3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190998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数据 3"/>
          <p:cNvSpPr/>
          <p:nvPr/>
        </p:nvSpPr>
        <p:spPr>
          <a:xfrm rot="16200000" flipH="1">
            <a:off x="602936" y="1097179"/>
            <a:ext cx="504055" cy="198774"/>
          </a:xfrm>
          <a:prstGeom prst="flowChartInputOut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99593" y="771550"/>
            <a:ext cx="3024336" cy="3600400"/>
          </a:xfrm>
          <a:prstGeom prst="roundRect">
            <a:avLst>
              <a:gd name="adj" fmla="val 6769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五边形 5"/>
          <p:cNvSpPr/>
          <p:nvPr/>
        </p:nvSpPr>
        <p:spPr>
          <a:xfrm>
            <a:off x="755577" y="1051047"/>
            <a:ext cx="2584057" cy="397547"/>
          </a:xfrm>
          <a:prstGeom prst="homePlate">
            <a:avLst>
              <a:gd name="adj" fmla="val 3346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7625" y="1707654"/>
            <a:ext cx="2520280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功能单一：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存在一个短息平台，只能发送短信。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0366" y="1117822"/>
            <a:ext cx="16991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600" dirty="0" smtClean="0">
                <a:solidFill>
                  <a:schemeClr val="bg1"/>
                </a:solidFill>
              </a:rPr>
              <a:t>现有的平台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5" y="2300139"/>
            <a:ext cx="2520280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定位问题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困难：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短信平台没有详细的信息跟踪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，排查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困难。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625" y="2974846"/>
            <a:ext cx="2520280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接口冗余：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针对不同类型的短信各自有不同的接口。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流程图: 数据 10"/>
          <p:cNvSpPr/>
          <p:nvPr/>
        </p:nvSpPr>
        <p:spPr>
          <a:xfrm rot="16200000" flipH="1">
            <a:off x="5067432" y="1097179"/>
            <a:ext cx="504055" cy="198774"/>
          </a:xfrm>
          <a:prstGeom prst="flowChartInputOut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364089" y="771550"/>
            <a:ext cx="3024336" cy="3600400"/>
          </a:xfrm>
          <a:prstGeom prst="roundRect">
            <a:avLst>
              <a:gd name="adj" fmla="val 6769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/>
          <p:cNvSpPr/>
          <p:nvPr/>
        </p:nvSpPr>
        <p:spPr>
          <a:xfrm>
            <a:off x="5220073" y="1051047"/>
            <a:ext cx="2584057" cy="397547"/>
          </a:xfrm>
          <a:prstGeom prst="homePlate">
            <a:avLst>
              <a:gd name="adj" fmla="val 3346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52121" y="1707654"/>
            <a:ext cx="2520280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消息类型多样化：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短信、邮件、钉钉、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等。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4862" y="1117822"/>
            <a:ext cx="16991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600" dirty="0" smtClean="0">
                <a:solidFill>
                  <a:schemeClr val="bg1"/>
                </a:solidFill>
              </a:rPr>
              <a:t>通知中心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2121" y="2257894"/>
            <a:ext cx="2520280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定位问题方面：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每个模块都有相应的日志记录，有重发、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MQ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消息丢失处理、发送后第三方回调等机制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2121" y="3601779"/>
            <a:ext cx="2520280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模板集中管理：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统一由管理员在配置管理模块维护，后面迭代会有管理后台界面。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1187625" y="3601779"/>
            <a:ext cx="2520280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模板分散：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各个业务所需的短信模板太分散，维护困难。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个左右大陆，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个左右香港，有很多重复的。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9"/>
          <p:cNvSpPr txBox="1"/>
          <p:nvPr/>
        </p:nvSpPr>
        <p:spPr>
          <a:xfrm>
            <a:off x="5652121" y="2974846"/>
            <a:ext cx="2520280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唯一接口：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针对不同类型的消息，只有一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个接口，可扩展性强。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价值和意义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23928" y="2306598"/>
            <a:ext cx="1440161" cy="3476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架构升级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857880" y="4438725"/>
            <a:ext cx="7530545" cy="589146"/>
          </a:xfrm>
          <a:prstGeom prst="roundRect">
            <a:avLst>
              <a:gd name="adj" fmla="val 6769"/>
            </a:avLst>
          </a:prstGeom>
          <a:solidFill>
            <a:srgbClr val="005DA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4"/>
          <p:cNvSpPr txBox="1"/>
          <p:nvPr/>
        </p:nvSpPr>
        <p:spPr>
          <a:xfrm>
            <a:off x="1177076" y="4542495"/>
            <a:ext cx="68921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通知中心一期实现了短信功能的发送，并对短信的模板、签名、第三方平台等信息进行了管理。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80514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 animBg="1"/>
      <p:bldP spid="23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系统能力评估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32"/>
          <p:cNvGrpSpPr>
            <a:grpSpLocks/>
          </p:cNvGrpSpPr>
          <p:nvPr/>
        </p:nvGrpSpPr>
        <p:grpSpPr bwMode="auto">
          <a:xfrm>
            <a:off x="-108519" y="2506191"/>
            <a:ext cx="2967608" cy="506412"/>
            <a:chOff x="-1032447" y="0"/>
            <a:chExt cx="2967616" cy="506624"/>
          </a:xfrm>
          <a:solidFill>
            <a:schemeClr val="accent1"/>
          </a:solidFill>
        </p:grpSpPr>
        <p:sp>
          <p:nvSpPr>
            <p:cNvPr id="4" name="圆角矩形 33"/>
            <p:cNvSpPr>
              <a:spLocks noChangeArrowheads="1"/>
            </p:cNvSpPr>
            <p:nvPr/>
          </p:nvSpPr>
          <p:spPr bwMode="auto">
            <a:xfrm>
              <a:off x="-1032447" y="73989"/>
              <a:ext cx="2967616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" name="等腰三角形 34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6" name="椭圆 35"/>
          <p:cNvSpPr>
            <a:spLocks noChangeArrowheads="1"/>
          </p:cNvSpPr>
          <p:nvPr/>
        </p:nvSpPr>
        <p:spPr bwMode="auto">
          <a:xfrm>
            <a:off x="1360488" y="1191741"/>
            <a:ext cx="1060450" cy="1060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7" name="组合 36"/>
          <p:cNvGrpSpPr>
            <a:grpSpLocks/>
          </p:cNvGrpSpPr>
          <p:nvPr/>
        </p:nvGrpSpPr>
        <p:grpSpPr bwMode="auto">
          <a:xfrm flipV="1">
            <a:off x="2743200" y="2580803"/>
            <a:ext cx="1935163" cy="506413"/>
            <a:chOff x="0" y="0"/>
            <a:chExt cx="1935168" cy="506624"/>
          </a:xfrm>
          <a:solidFill>
            <a:schemeClr val="accent2"/>
          </a:solidFill>
        </p:grpSpPr>
        <p:sp>
          <p:nvSpPr>
            <p:cNvPr id="8" name="圆角矩形 37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9" name="等腰三角形 38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0" name="椭圆 39"/>
          <p:cNvSpPr>
            <a:spLocks noChangeArrowheads="1"/>
          </p:cNvSpPr>
          <p:nvPr/>
        </p:nvSpPr>
        <p:spPr bwMode="auto">
          <a:xfrm>
            <a:off x="3244850" y="3260253"/>
            <a:ext cx="1060450" cy="10604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11" name="组合 40"/>
          <p:cNvGrpSpPr>
            <a:grpSpLocks/>
          </p:cNvGrpSpPr>
          <p:nvPr/>
        </p:nvGrpSpPr>
        <p:grpSpPr bwMode="auto">
          <a:xfrm>
            <a:off x="4565650" y="2506191"/>
            <a:ext cx="1936750" cy="506412"/>
            <a:chOff x="0" y="0"/>
            <a:chExt cx="1935168" cy="506624"/>
          </a:xfrm>
          <a:solidFill>
            <a:schemeClr val="accent1"/>
          </a:solidFill>
        </p:grpSpPr>
        <p:sp>
          <p:nvSpPr>
            <p:cNvPr id="12" name="圆角矩形 41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3" name="等腰三角形 42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4" name="椭圆 43"/>
          <p:cNvSpPr>
            <a:spLocks noChangeArrowheads="1"/>
          </p:cNvSpPr>
          <p:nvPr/>
        </p:nvSpPr>
        <p:spPr bwMode="auto">
          <a:xfrm>
            <a:off x="5003800" y="1191741"/>
            <a:ext cx="1060450" cy="1060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" name="椭圆 45"/>
          <p:cNvSpPr>
            <a:spLocks noChangeArrowheads="1"/>
          </p:cNvSpPr>
          <p:nvPr/>
        </p:nvSpPr>
        <p:spPr bwMode="auto">
          <a:xfrm>
            <a:off x="6823075" y="3260253"/>
            <a:ext cx="1060450" cy="10604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" name="TextBox 46"/>
          <p:cNvSpPr>
            <a:spLocks noChangeArrowheads="1"/>
          </p:cNvSpPr>
          <p:nvPr/>
        </p:nvSpPr>
        <p:spPr bwMode="auto">
          <a:xfrm>
            <a:off x="971600" y="3606328"/>
            <a:ext cx="161761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 algn="just">
              <a:lnSpc>
                <a:spcPts val="1400"/>
              </a:lnSpc>
              <a:buFont typeface="Wingdings" charset="2"/>
              <a:buChar char="u"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学而思短信业务的每天数量大约在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20w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左右。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171450" indent="-171450" algn="just">
              <a:lnSpc>
                <a:spcPts val="1400"/>
              </a:lnSpc>
              <a:buFont typeface="Wingdings" charset="2"/>
              <a:buChar char="u"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高峰期间可能达到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40w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TextBox 47"/>
          <p:cNvSpPr>
            <a:spLocks noChangeArrowheads="1"/>
          </p:cNvSpPr>
          <p:nvPr/>
        </p:nvSpPr>
        <p:spPr bwMode="auto">
          <a:xfrm>
            <a:off x="1192213" y="3314228"/>
            <a:ext cx="12969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短信每天数据量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" name="TextBox 50"/>
          <p:cNvSpPr>
            <a:spLocks noChangeArrowheads="1"/>
          </p:cNvSpPr>
          <p:nvPr/>
        </p:nvSpPr>
        <p:spPr bwMode="auto">
          <a:xfrm>
            <a:off x="1293813" y="2704628"/>
            <a:ext cx="11953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数据量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9" name="TextBox 51"/>
          <p:cNvSpPr>
            <a:spLocks noChangeArrowheads="1"/>
          </p:cNvSpPr>
          <p:nvPr/>
        </p:nvSpPr>
        <p:spPr bwMode="auto">
          <a:xfrm>
            <a:off x="3113088" y="2704628"/>
            <a:ext cx="11953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请求时长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TextBox 52"/>
          <p:cNvSpPr>
            <a:spLocks noChangeArrowheads="1"/>
          </p:cNvSpPr>
          <p:nvPr/>
        </p:nvSpPr>
        <p:spPr bwMode="auto">
          <a:xfrm>
            <a:off x="5016500" y="2704628"/>
            <a:ext cx="11938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最快发送时间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1" name="组合 53"/>
          <p:cNvGrpSpPr>
            <a:grpSpLocks/>
          </p:cNvGrpSpPr>
          <p:nvPr/>
        </p:nvGrpSpPr>
        <p:grpSpPr bwMode="auto">
          <a:xfrm flipV="1">
            <a:off x="6384924" y="2580802"/>
            <a:ext cx="2867595" cy="506414"/>
            <a:chOff x="-1" y="0"/>
            <a:chExt cx="2865253" cy="506625"/>
          </a:xfrm>
          <a:solidFill>
            <a:schemeClr val="accent2"/>
          </a:solidFill>
        </p:grpSpPr>
        <p:sp>
          <p:nvSpPr>
            <p:cNvPr id="22" name="圆角矩形 54"/>
            <p:cNvSpPr>
              <a:spLocks noChangeArrowheads="1"/>
            </p:cNvSpPr>
            <p:nvPr/>
          </p:nvSpPr>
          <p:spPr bwMode="auto">
            <a:xfrm>
              <a:off x="-1" y="73990"/>
              <a:ext cx="2865253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" name="等腰三角形 55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4" name="TextBox 56"/>
          <p:cNvSpPr>
            <a:spLocks noChangeArrowheads="1"/>
          </p:cNvSpPr>
          <p:nvPr/>
        </p:nvSpPr>
        <p:spPr bwMode="auto">
          <a:xfrm>
            <a:off x="6689725" y="2704628"/>
            <a:ext cx="11953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系统承受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7" name="TextBox 59"/>
          <p:cNvSpPr>
            <a:spLocks noChangeArrowheads="1"/>
          </p:cNvSpPr>
          <p:nvPr/>
        </p:nvSpPr>
        <p:spPr bwMode="auto">
          <a:xfrm>
            <a:off x="3070858" y="1722635"/>
            <a:ext cx="1397000" cy="71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71450" indent="-171450" algn="just">
              <a:lnSpc>
                <a:spcPts val="1400"/>
              </a:lnSpc>
              <a:buFont typeface="Wingdings" charset="2"/>
              <a:buChar char="u"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单次调用响应时长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10ms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左右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171450" indent="-171450" algn="just">
              <a:lnSpc>
                <a:spcPts val="1400"/>
              </a:lnSpc>
              <a:buFont typeface="Wingdings" charset="2"/>
              <a:buChar char="u"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100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并发量平均响应时长优化到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50ms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8" name="TextBox 62"/>
          <p:cNvSpPr>
            <a:spLocks noChangeArrowheads="1"/>
          </p:cNvSpPr>
          <p:nvPr/>
        </p:nvSpPr>
        <p:spPr bwMode="auto">
          <a:xfrm>
            <a:off x="3170871" y="1399131"/>
            <a:ext cx="11953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接口压测情况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9" name="TextBox 63"/>
          <p:cNvSpPr>
            <a:spLocks noChangeArrowheads="1"/>
          </p:cNvSpPr>
          <p:nvPr/>
        </p:nvSpPr>
        <p:spPr bwMode="auto">
          <a:xfrm>
            <a:off x="6535886" y="1677659"/>
            <a:ext cx="170852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 algn="just">
              <a:lnSpc>
                <a:spcPts val="1400"/>
              </a:lnSpc>
              <a:buFont typeface="Wingdings" charset="2"/>
              <a:buChar char="u"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高峰期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内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支持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300w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的消息发送。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171450" indent="-171450" algn="just">
              <a:lnSpc>
                <a:spcPts val="1400"/>
              </a:lnSpc>
              <a:buFont typeface="Wingdings" charset="2"/>
              <a:buChar char="u"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支持多种消息的发送。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" name="TextBox 66"/>
          <p:cNvSpPr>
            <a:spLocks noChangeArrowheads="1"/>
          </p:cNvSpPr>
          <p:nvPr/>
        </p:nvSpPr>
        <p:spPr bwMode="auto">
          <a:xfrm>
            <a:off x="6575684" y="1394826"/>
            <a:ext cx="141066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承受最大压力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TextBox 67"/>
          <p:cNvSpPr>
            <a:spLocks noChangeArrowheads="1"/>
          </p:cNvSpPr>
          <p:nvPr/>
        </p:nvSpPr>
        <p:spPr bwMode="auto">
          <a:xfrm>
            <a:off x="1466850" y="1490315"/>
            <a:ext cx="811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40W</a:t>
            </a:r>
          </a:p>
        </p:txBody>
      </p:sp>
      <p:sp>
        <p:nvSpPr>
          <p:cNvPr id="32" name="TextBox 68"/>
          <p:cNvSpPr>
            <a:spLocks noChangeArrowheads="1"/>
          </p:cNvSpPr>
          <p:nvPr/>
        </p:nvSpPr>
        <p:spPr bwMode="auto">
          <a:xfrm>
            <a:off x="4965700" y="1396774"/>
            <a:ext cx="11318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40min</a:t>
            </a:r>
          </a:p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5h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3" name="TextBox 70"/>
          <p:cNvSpPr>
            <a:spLocks noChangeArrowheads="1"/>
          </p:cNvSpPr>
          <p:nvPr/>
        </p:nvSpPr>
        <p:spPr bwMode="auto">
          <a:xfrm>
            <a:off x="3174047" y="3480960"/>
            <a:ext cx="119221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mr-I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&lt;10ms</a:t>
            </a:r>
          </a:p>
          <a:p>
            <a:pPr algn="ctr"/>
            <a:r>
              <a:rPr lang="mr-I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50m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s</a:t>
            </a:r>
            <a:endParaRPr lang="mr-I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itchFamily="34" charset="-122"/>
            </a:endParaRPr>
          </a:p>
        </p:txBody>
      </p:sp>
      <p:sp>
        <p:nvSpPr>
          <p:cNvPr id="34" name="TextBox 72"/>
          <p:cNvSpPr>
            <a:spLocks noChangeArrowheads="1"/>
          </p:cNvSpPr>
          <p:nvPr/>
        </p:nvSpPr>
        <p:spPr bwMode="auto">
          <a:xfrm>
            <a:off x="6866130" y="3606328"/>
            <a:ext cx="9743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300W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TextBox 59"/>
          <p:cNvSpPr>
            <a:spLocks noChangeArrowheads="1"/>
          </p:cNvSpPr>
          <p:nvPr/>
        </p:nvSpPr>
        <p:spPr bwMode="auto">
          <a:xfrm>
            <a:off x="4465638" y="3606328"/>
            <a:ext cx="2249489" cy="89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 algn="just">
              <a:lnSpc>
                <a:spcPts val="1400"/>
              </a:lnSpc>
              <a:buFont typeface="Wingdings" charset="2"/>
              <a:buChar char="u"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100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并发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TPS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为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1024/s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MQ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消费能力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156/s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171450" indent="-171450" algn="just">
              <a:lnSpc>
                <a:spcPts val="1400"/>
              </a:lnSpc>
              <a:buFont typeface="Wingdings" charset="2"/>
              <a:buChar char="u"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发送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40w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条消息需要请求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400s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171450" indent="-171450" algn="just">
              <a:lnSpc>
                <a:spcPts val="1400"/>
              </a:lnSpc>
              <a:buFont typeface="Wingdings" charset="2"/>
              <a:buChar char="u"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发送完毕共需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40min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左右。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171450" indent="-171450" algn="just">
              <a:lnSpc>
                <a:spcPts val="1400"/>
              </a:lnSpc>
              <a:buFont typeface="Wingdings" charset="2"/>
              <a:buChar char="u"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每天请求高峰期为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5h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左右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6" name="TextBox 62"/>
          <p:cNvSpPr>
            <a:spLocks noChangeArrowheads="1"/>
          </p:cNvSpPr>
          <p:nvPr/>
        </p:nvSpPr>
        <p:spPr bwMode="auto">
          <a:xfrm>
            <a:off x="4790282" y="3296294"/>
            <a:ext cx="148272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发送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40w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数据量时间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279617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8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3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1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"/>
                            </p:stCondLst>
                            <p:childTnLst>
                              <p:par>
                                <p:cTn id="1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7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2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7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2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ldLvl="0" animBg="1" autoUpdateAnimBg="0"/>
      <p:bldP spid="10" grpId="0" bldLvl="0" animBg="1" autoUpdateAnimBg="0"/>
      <p:bldP spid="14" grpId="0" bldLvl="0" animBg="1" autoUpdateAnimBg="0"/>
      <p:bldP spid="15" grpId="0" bldLvl="0" animBg="1" autoUpdateAnimBg="0"/>
      <p:bldP spid="16" grpId="0" bldLvl="0" autoUpdateAnimBg="0"/>
      <p:bldP spid="17" grpId="0" bldLvl="0" autoUpdateAnimBg="0"/>
      <p:bldP spid="18" grpId="0" bldLvl="0" autoUpdateAnimBg="0"/>
      <p:bldP spid="19" grpId="0" bldLvl="0" autoUpdateAnimBg="0"/>
      <p:bldP spid="20" grpId="0" bldLvl="0" autoUpdateAnimBg="0"/>
      <p:bldP spid="24" grpId="0" bldLvl="0" autoUpdateAnimBg="0"/>
      <p:bldP spid="27" grpId="0" bldLvl="0" autoUpdateAnimBg="0"/>
      <p:bldP spid="28" grpId="0" bldLvl="0" autoUpdateAnimBg="0"/>
      <p:bldP spid="29" grpId="0" bldLvl="0" autoUpdateAnimBg="0"/>
      <p:bldP spid="30" grpId="0" bldLvl="0" autoUpdateAnimBg="0"/>
      <p:bldP spid="31" grpId="0" bldLvl="0" autoUpdateAnimBg="0"/>
      <p:bldP spid="32" grpId="0" bldLvl="0" autoUpdateAnimBg="0"/>
      <p:bldP spid="33" grpId="0" bldLvl="0" autoUpdateAnimBg="0"/>
      <p:bldP spid="34" grpId="0" bldLvl="0" autoUpdateAnimBg="0"/>
      <p:bldP spid="35" grpId="0" bldLvl="0" autoUpdateAnimBg="0"/>
      <p:bldP spid="36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170694" y="177982"/>
            <a:chExt cx="3936003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977976" y="2164524"/>
            <a:ext cx="5050408" cy="62325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整体方案</a:t>
            </a:r>
            <a:endParaRPr lang="en-GB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940152" y="1274820"/>
            <a:ext cx="432048" cy="432834"/>
            <a:chOff x="6084168" y="1274820"/>
            <a:chExt cx="432048" cy="432834"/>
          </a:xfrm>
        </p:grpSpPr>
        <p:sp>
          <p:nvSpPr>
            <p:cNvPr id="11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2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4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5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92080" y="1274820"/>
            <a:ext cx="432833" cy="432834"/>
            <a:chOff x="5436096" y="1274820"/>
            <a:chExt cx="432833" cy="432834"/>
          </a:xfrm>
        </p:grpSpPr>
        <p:sp>
          <p:nvSpPr>
            <p:cNvPr id="17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47864" y="1274820"/>
            <a:ext cx="432833" cy="432834"/>
            <a:chOff x="3491880" y="1274820"/>
            <a:chExt cx="432833" cy="432834"/>
          </a:xfrm>
        </p:grpSpPr>
        <p:sp>
          <p:nvSpPr>
            <p:cNvPr id="20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1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95936" y="1274820"/>
            <a:ext cx="432833" cy="432834"/>
            <a:chOff x="4139952" y="1274820"/>
            <a:chExt cx="432833" cy="432834"/>
          </a:xfrm>
        </p:grpSpPr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4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718288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整体方案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953364"/>
            <a:ext cx="5040559" cy="4144688"/>
          </a:xfrm>
          <a:prstGeom prst="rect">
            <a:avLst/>
          </a:prstGeom>
        </p:spPr>
      </p:pic>
      <p:sp>
        <p:nvSpPr>
          <p:cNvPr id="42" name="Round Same Side Corner Rectangle 67"/>
          <p:cNvSpPr/>
          <p:nvPr/>
        </p:nvSpPr>
        <p:spPr>
          <a:xfrm rot="10800000" flipH="1">
            <a:off x="5725768" y="1000224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43" name="Round Same Side Corner Rectangle 68"/>
          <p:cNvSpPr/>
          <p:nvPr/>
        </p:nvSpPr>
        <p:spPr>
          <a:xfrm rot="10800000" flipH="1">
            <a:off x="5724128" y="1781514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44" name="Round Same Side Corner Rectangle 69"/>
          <p:cNvSpPr/>
          <p:nvPr/>
        </p:nvSpPr>
        <p:spPr>
          <a:xfrm rot="10800000" flipH="1">
            <a:off x="5725768" y="2491646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grpSp>
        <p:nvGrpSpPr>
          <p:cNvPr id="45" name="组合 38"/>
          <p:cNvGrpSpPr/>
          <p:nvPr/>
        </p:nvGrpSpPr>
        <p:grpSpPr>
          <a:xfrm>
            <a:off x="5863068" y="987574"/>
            <a:ext cx="2871880" cy="413124"/>
            <a:chOff x="5228512" y="1109269"/>
            <a:chExt cx="2871880" cy="413124"/>
          </a:xfrm>
        </p:grpSpPr>
        <p:sp>
          <p:nvSpPr>
            <p:cNvPr id="46" name="TextBox 20"/>
            <p:cNvSpPr txBox="1"/>
            <p:nvPr/>
          </p:nvSpPr>
          <p:spPr>
            <a:xfrm>
              <a:off x="5228512" y="1303102"/>
              <a:ext cx="2871880" cy="219291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或者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SDK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方式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71"/>
            <p:cNvSpPr/>
            <p:nvPr/>
          </p:nvSpPr>
          <p:spPr>
            <a:xfrm>
              <a:off x="5228513" y="1109269"/>
              <a:ext cx="684803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对接方式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39"/>
          <p:cNvGrpSpPr/>
          <p:nvPr/>
        </p:nvGrpSpPr>
        <p:grpSpPr>
          <a:xfrm>
            <a:off x="5863068" y="1747485"/>
            <a:ext cx="2871880" cy="597789"/>
            <a:chOff x="5228512" y="1869180"/>
            <a:chExt cx="2871880" cy="597789"/>
          </a:xfrm>
        </p:grpSpPr>
        <p:sp>
          <p:nvSpPr>
            <p:cNvPr id="49" name="TextBox 22"/>
            <p:cNvSpPr txBox="1"/>
            <p:nvPr/>
          </p:nvSpPr>
          <p:spPr>
            <a:xfrm>
              <a:off x="5228512" y="2063012"/>
              <a:ext cx="2871880" cy="403957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识别不同类型的消息，进行消息校验，获取配置信息，发送到</a:t>
              </a:r>
              <a:r>
                <a:rPr lang="en-US" altLang="zh-CN" sz="1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RabbitMQ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Rectangle 73"/>
            <p:cNvSpPr/>
            <p:nvPr/>
          </p:nvSpPr>
          <p:spPr>
            <a:xfrm>
              <a:off x="5228513" y="1869180"/>
              <a:ext cx="992579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消息接入模块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40"/>
          <p:cNvGrpSpPr/>
          <p:nvPr/>
        </p:nvGrpSpPr>
        <p:grpSpPr>
          <a:xfrm>
            <a:off x="5863068" y="2507396"/>
            <a:ext cx="2871880" cy="597790"/>
            <a:chOff x="5228512" y="2629091"/>
            <a:chExt cx="2871880" cy="597790"/>
          </a:xfrm>
        </p:grpSpPr>
        <p:sp>
          <p:nvSpPr>
            <p:cNvPr id="52" name="TextBox 24"/>
            <p:cNvSpPr txBox="1"/>
            <p:nvPr/>
          </p:nvSpPr>
          <p:spPr>
            <a:xfrm>
              <a:off x="5228512" y="2822924"/>
              <a:ext cx="2871880" cy="403957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负责提供消息的模板、签名、第三方平台、优先级信息等，在数据库进行配置。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Rectangle 75"/>
            <p:cNvSpPr/>
            <p:nvPr/>
          </p:nvSpPr>
          <p:spPr>
            <a:xfrm>
              <a:off x="5228513" y="2629091"/>
              <a:ext cx="992579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配置管理模块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Round Same Side Corner Rectangle 76"/>
          <p:cNvSpPr/>
          <p:nvPr/>
        </p:nvSpPr>
        <p:spPr>
          <a:xfrm rot="10800000" flipH="1">
            <a:off x="5724128" y="3212134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55" name="Round Same Side Corner Rectangle 77"/>
          <p:cNvSpPr/>
          <p:nvPr/>
        </p:nvSpPr>
        <p:spPr>
          <a:xfrm rot="10800000" flipH="1">
            <a:off x="5725768" y="3922266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grpSp>
        <p:nvGrpSpPr>
          <p:cNvPr id="56" name="组合 41"/>
          <p:cNvGrpSpPr/>
          <p:nvPr/>
        </p:nvGrpSpPr>
        <p:grpSpPr>
          <a:xfrm>
            <a:off x="5863068" y="3178105"/>
            <a:ext cx="2871880" cy="597790"/>
            <a:chOff x="5228512" y="3299800"/>
            <a:chExt cx="2871880" cy="597790"/>
          </a:xfrm>
        </p:grpSpPr>
        <p:sp>
          <p:nvSpPr>
            <p:cNvPr id="57" name="TextBox 28"/>
            <p:cNvSpPr txBox="1"/>
            <p:nvPr/>
          </p:nvSpPr>
          <p:spPr>
            <a:xfrm>
              <a:off x="5228512" y="3493633"/>
              <a:ext cx="2871880" cy="403957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消费队列消息，调用第三方，发送短信、邮件等消息，发送到</a:t>
              </a:r>
              <a:r>
                <a:rPr lang="en-US" altLang="zh-CN" sz="1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RabbitMQ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Rectangle 79"/>
            <p:cNvSpPr/>
            <p:nvPr/>
          </p:nvSpPr>
          <p:spPr>
            <a:xfrm>
              <a:off x="5228513" y="3299800"/>
              <a:ext cx="992579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消息分发模块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42"/>
          <p:cNvGrpSpPr/>
          <p:nvPr/>
        </p:nvGrpSpPr>
        <p:grpSpPr>
          <a:xfrm>
            <a:off x="5863068" y="3938016"/>
            <a:ext cx="2871880" cy="597790"/>
            <a:chOff x="5228512" y="4059711"/>
            <a:chExt cx="2871880" cy="597790"/>
          </a:xfrm>
        </p:grpSpPr>
        <p:sp>
          <p:nvSpPr>
            <p:cNvPr id="60" name="TextBox 30"/>
            <p:cNvSpPr txBox="1"/>
            <p:nvPr/>
          </p:nvSpPr>
          <p:spPr>
            <a:xfrm>
              <a:off x="5228512" y="4253544"/>
              <a:ext cx="2871880" cy="403957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消费队列信息，将消息发送转态、第三方回调信息等落库。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Rectangle 81"/>
            <p:cNvSpPr/>
            <p:nvPr/>
          </p:nvSpPr>
          <p:spPr>
            <a:xfrm>
              <a:off x="5228513" y="4059711"/>
              <a:ext cx="992579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消息存储模块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593550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2" grpId="0" animBg="1"/>
      <p:bldP spid="43" grpId="0" animBg="1"/>
      <p:bldP spid="44" grpId="0" animBg="1"/>
      <p:bldP spid="54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57880" y="200199"/>
            <a:ext cx="292203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整体方案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消息接入模块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1" y="771550"/>
            <a:ext cx="8208912" cy="15479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400" y="3592874"/>
            <a:ext cx="7927153" cy="1515022"/>
          </a:xfrm>
          <a:prstGeom prst="rect">
            <a:avLst/>
          </a:prstGeom>
        </p:spPr>
      </p:pic>
      <p:sp>
        <p:nvSpPr>
          <p:cNvPr id="11" name="TextBox 22"/>
          <p:cNvSpPr txBox="1"/>
          <p:nvPr/>
        </p:nvSpPr>
        <p:spPr>
          <a:xfrm>
            <a:off x="3131840" y="2427734"/>
            <a:ext cx="3450569" cy="1068754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识别不同类型的消息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进行消息校验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获取配置信息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algn="just">
              <a:lnSpc>
                <a:spcPct val="120000"/>
              </a:lnSpc>
              <a:buFont typeface="Wingdings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发送到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RabbitMQ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接入队列中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389143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rite Your Title Here"/>
</p:tagLst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4854</TotalTime>
  <Words>1123</Words>
  <Application>Microsoft Macintosh PowerPoint</Application>
  <PresentationFormat>全屏显示(16:9)</PresentationFormat>
  <Paragraphs>210</Paragraphs>
  <Slides>22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Calibri</vt:lpstr>
      <vt:lpstr>Calibri Light</vt:lpstr>
      <vt:lpstr>Impact</vt:lpstr>
      <vt:lpstr>Lato Regular</vt:lpstr>
      <vt:lpstr>Microsoft YaHei</vt:lpstr>
      <vt:lpstr>Open Sans</vt:lpstr>
      <vt:lpstr>Open Sans Light</vt:lpstr>
      <vt:lpstr>Oxygen</vt:lpstr>
      <vt:lpstr>Roboto Light</vt:lpstr>
      <vt:lpstr>STIXGeneral-Bold</vt:lpstr>
      <vt:lpstr>Swiss911 UCm BT</vt:lpstr>
      <vt:lpstr>Wingdings</vt:lpstr>
      <vt:lpstr>宋体</vt:lpstr>
      <vt:lpstr>微软雅黑</vt:lpstr>
      <vt:lpstr>微软雅黑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Zhang Guangling</cp:lastModifiedBy>
  <cp:revision>59</cp:revision>
  <dcterms:created xsi:type="dcterms:W3CDTF">2015-12-11T17:46:17Z</dcterms:created>
  <dcterms:modified xsi:type="dcterms:W3CDTF">2019-01-08T07:00:47Z</dcterms:modified>
</cp:coreProperties>
</file>